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56" r:id="rId2"/>
    <p:sldId id="373" r:id="rId3"/>
    <p:sldId id="285" r:id="rId4"/>
    <p:sldId id="270" r:id="rId5"/>
    <p:sldId id="271" r:id="rId6"/>
    <p:sldId id="287" r:id="rId7"/>
    <p:sldId id="288" r:id="rId8"/>
    <p:sldId id="274" r:id="rId9"/>
    <p:sldId id="289" r:id="rId10"/>
    <p:sldId id="290" r:id="rId11"/>
    <p:sldId id="291" r:id="rId12"/>
    <p:sldId id="296" r:id="rId13"/>
    <p:sldId id="297" r:id="rId14"/>
    <p:sldId id="298" r:id="rId15"/>
    <p:sldId id="299" r:id="rId16"/>
    <p:sldId id="282" r:id="rId17"/>
    <p:sldId id="300" r:id="rId18"/>
    <p:sldId id="286" r:id="rId19"/>
    <p:sldId id="311" r:id="rId20"/>
    <p:sldId id="302" r:id="rId21"/>
    <p:sldId id="312" r:id="rId22"/>
    <p:sldId id="313" r:id="rId23"/>
    <p:sldId id="314" r:id="rId24"/>
    <p:sldId id="315" r:id="rId25"/>
    <p:sldId id="316" r:id="rId26"/>
    <p:sldId id="307" r:id="rId27"/>
    <p:sldId id="372" r:id="rId28"/>
    <p:sldId id="317" r:id="rId29"/>
    <p:sldId id="309" r:id="rId30"/>
    <p:sldId id="310" r:id="rId31"/>
    <p:sldId id="318" r:id="rId32"/>
    <p:sldId id="319" r:id="rId33"/>
    <p:sldId id="328" r:id="rId34"/>
    <p:sldId id="320" r:id="rId35"/>
    <p:sldId id="329" r:id="rId36"/>
    <p:sldId id="330" r:id="rId37"/>
    <p:sldId id="331" r:id="rId38"/>
    <p:sldId id="332" r:id="rId39"/>
    <p:sldId id="333" r:id="rId40"/>
    <p:sldId id="334" r:id="rId41"/>
    <p:sldId id="343" r:id="rId42"/>
    <p:sldId id="336" r:id="rId43"/>
    <p:sldId id="344" r:id="rId44"/>
    <p:sldId id="345" r:id="rId45"/>
    <p:sldId id="346" r:id="rId46"/>
    <p:sldId id="347" r:id="rId47"/>
    <p:sldId id="348" r:id="rId48"/>
    <p:sldId id="342" r:id="rId49"/>
    <p:sldId id="354" r:id="rId50"/>
    <p:sldId id="355" r:id="rId51"/>
    <p:sldId id="357" r:id="rId52"/>
    <p:sldId id="351" r:id="rId53"/>
    <p:sldId id="361" r:id="rId54"/>
    <p:sldId id="368" r:id="rId55"/>
    <p:sldId id="362" r:id="rId56"/>
    <p:sldId id="363" r:id="rId57"/>
    <p:sldId id="364" r:id="rId58"/>
    <p:sldId id="365" r:id="rId59"/>
    <p:sldId id="366" r:id="rId60"/>
    <p:sldId id="367" r:id="rId61"/>
    <p:sldId id="370" r:id="rId62"/>
    <p:sldId id="371" r:id="rId63"/>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FF99"/>
    <a:srgbClr val="00FF00"/>
    <a:srgbClr val="FF0000"/>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12" autoAdjust="0"/>
    <p:restoredTop sz="94660"/>
  </p:normalViewPr>
  <p:slideViewPr>
    <p:cSldViewPr>
      <p:cViewPr>
        <p:scale>
          <a:sx n="75" d="100"/>
          <a:sy n="75" d="100"/>
        </p:scale>
        <p:origin x="-1218"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5" d="100"/>
          <a:sy n="45" d="100"/>
        </p:scale>
        <p:origin x="-3096" y="-126"/>
      </p:cViewPr>
      <p:guideLst>
        <p:guide orient="horz" pos="3223"/>
        <p:guide pos="223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smtClean="0"/>
            </a:lvl1pPr>
          </a:lstStyle>
          <a:p>
            <a:pPr>
              <a:defRPr/>
            </a:pPr>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smtClean="0"/>
            </a:lvl1pPr>
          </a:lstStyle>
          <a:p>
            <a:pPr>
              <a:defRPr/>
            </a:pPr>
            <a:fld id="{F5ED658F-81CA-42A4-907A-2FFB7BFF7CCE}" type="datetimeFigureOut">
              <a:rPr lang="en-US"/>
              <a:pPr>
                <a:defRPr/>
              </a:pPr>
              <a:t>1/28/2014</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smtClean="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smtClean="0"/>
            </a:lvl1pPr>
          </a:lstStyle>
          <a:p>
            <a:pPr>
              <a:defRPr/>
            </a:pPr>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smtClean="0"/>
            </a:lvl1pPr>
          </a:lstStyle>
          <a:p>
            <a:pPr>
              <a:defRPr/>
            </a:pPr>
            <a:fld id="{6EC49A97-4C02-452A-859D-D2FE5D5ABB92}" type="slidenum">
              <a:rPr lang="en-US"/>
              <a:pPr>
                <a:defRPr/>
              </a:pPr>
              <a:t>‹#›</a:t>
            </a:fld>
            <a:endParaRPr lang="en-US"/>
          </a:p>
        </p:txBody>
      </p:sp>
    </p:spTree>
    <p:extLst>
      <p:ext uri="{BB962C8B-B14F-4D97-AF65-F5344CB8AC3E}">
        <p14:creationId xmlns="" xmlns:p14="http://schemas.microsoft.com/office/powerpoint/2010/main" val="20807780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6F77B85B-F9E1-4427-8AEC-64C8D187EC17}" type="slidenum">
              <a:rPr lang="en-US"/>
              <a:pPr eaLnBrk="1" hangingPunct="1"/>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C19DEA6F-9A61-4EE1-9202-884605094D18}" type="slidenum">
              <a:rPr lang="en-US"/>
              <a:pPr eaLnBrk="1" hangingPunct="1"/>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85274B45-278F-43DD-BC27-80365A5635DE}" type="slidenum">
              <a:rPr lang="en-US"/>
              <a:pPr eaLnBrk="1" hangingPunct="1"/>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78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5AA5BCCB-F4CB-4061-9D8D-C40592D36894}" type="slidenum">
              <a:rPr lang="en-US"/>
              <a:pPr eaLnBrk="1" hangingPunct="1"/>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D698E822-E9E5-4331-864B-7B41EDE15E27}" type="slidenum">
              <a:rPr lang="en-US"/>
              <a:pPr eaLnBrk="1" hangingPunct="1"/>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98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150B3AA6-EAF0-41B2-9F53-F4CA243926B1}" type="slidenum">
              <a:rPr lang="en-US"/>
              <a:pPr eaLnBrk="1" hangingPunct="1"/>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09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DA807C5B-BBAE-4611-9EFC-01A83D225E13}" type="slidenum">
              <a:rPr lang="en-US"/>
              <a:pPr eaLnBrk="1" hangingPunct="1"/>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19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29F72D6B-1746-4456-A263-374F306B148F}" type="slidenum">
              <a:rPr lang="en-US"/>
              <a:pPr eaLnBrk="1" hangingPunct="1"/>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13999A73-5C4B-451D-A240-A7A9229EC8E9}" type="slidenum">
              <a:rPr lang="en-US"/>
              <a:pPr eaLnBrk="1" hangingPunct="1"/>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5E0C9681-FFB9-4FCE-8C97-EAE657AC8C55}" type="slidenum">
              <a:rPr lang="en-US"/>
              <a:pPr eaLnBrk="1" hangingPunct="1"/>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49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D9D4CB1C-6F6A-4946-909D-2934E11D64A6}" type="slidenum">
              <a:rPr lang="en-US"/>
              <a:pPr eaLnBrk="1" hangingPunct="1"/>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6C010F75-3DF8-4061-A80D-6F8F32DF7101}" type="slidenum">
              <a:rPr lang="en-US"/>
              <a:pPr eaLnBrk="1" hangingPunct="1"/>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60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4795BE91-BAC9-487D-B749-314AC369BF09}" type="slidenum">
              <a:rPr lang="en-US"/>
              <a:pPr eaLnBrk="1" hangingPunct="1"/>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70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FC6324C4-122B-4403-9956-F122BF442197}" type="slidenum">
              <a:rPr lang="en-US"/>
              <a:pPr eaLnBrk="1" hangingPunct="1"/>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80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6496C24B-9168-4C92-8E1B-1789F373DD5D}" type="slidenum">
              <a:rPr lang="en-US"/>
              <a:pPr eaLnBrk="1" hangingPunct="1"/>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90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43F7D15B-02F9-4E43-B9A6-ACD351590C49}" type="slidenum">
              <a:rPr lang="en-US"/>
              <a:pPr eaLnBrk="1" hangingPunct="1"/>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01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64D391FE-6238-4985-B65C-5817FA2049EF}" type="slidenum">
              <a:rPr lang="en-US"/>
              <a:pPr eaLnBrk="1" hangingPunct="1"/>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11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8736593D-126F-44FC-B608-BAD593B2B0FD}" type="slidenum">
              <a:rPr lang="en-US"/>
              <a:pPr eaLnBrk="1" hangingPunct="1"/>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21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19CBAAF3-F391-4D51-9F6D-90C1B06CA2C1}" type="slidenum">
              <a:rPr lang="en-US"/>
              <a:pPr eaLnBrk="1" hangingPunct="1"/>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31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66E63F4B-6C97-40FE-8D3F-A8E6BDD6FCD1}" type="slidenum">
              <a:rPr lang="en-US"/>
              <a:pPr eaLnBrk="1" hangingPunct="1"/>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42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10CF5C96-1F69-471B-8E1D-40E45F6007BB}" type="slidenum">
              <a:rPr lang="en-US"/>
              <a:pPr eaLnBrk="1" hangingPunct="1"/>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52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686D3DF5-DDF7-4FA1-9CAF-01194BAFDF4D}" type="slidenum">
              <a:rPr lang="en-US"/>
              <a:pPr eaLnBrk="1" hangingPunct="1"/>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9484E63D-4407-4304-9EFC-E147B2EE95BA}" type="slidenum">
              <a:rPr lang="en-US"/>
              <a:pPr eaLnBrk="1" hangingPunct="1"/>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62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1EFA3F83-4A96-4253-91A3-81FD9442ABDE}" type="slidenum">
              <a:rPr lang="en-US"/>
              <a:pPr eaLnBrk="1" hangingPunct="1"/>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B07B2830-C274-4A5C-B9BD-674127F6CCC9}" type="slidenum">
              <a:rPr lang="en-US"/>
              <a:pPr eaLnBrk="1" hangingPunct="1"/>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83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0ECF5F31-D5E7-4529-ACE9-7A66F5616C75}" type="slidenum">
              <a:rPr lang="en-US"/>
              <a:pPr eaLnBrk="1" hangingPunct="1"/>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B196E599-DC24-4929-80DF-517BADD797A2}" type="slidenum">
              <a:rPr lang="en-US"/>
              <a:pPr eaLnBrk="1" hangingPunct="1"/>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F5C95B10-EA53-414F-806D-1AEBDD50ACB2}" type="slidenum">
              <a:rPr lang="en-US"/>
              <a:pPr eaLnBrk="1" hangingPunct="1"/>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13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238340DB-C1F6-4FD8-B586-73FC7520DEFB}" type="slidenum">
              <a:rPr lang="en-US"/>
              <a:pPr eaLnBrk="1" hangingPunct="1"/>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24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5185AE7A-1DD2-407A-8D6F-7C104194F0C8}" type="slidenum">
              <a:rPr lang="en-US"/>
              <a:pPr eaLnBrk="1" hangingPunct="1"/>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34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31A4FEFC-4A4C-421D-98CF-129156C0217A}" type="slidenum">
              <a:rPr lang="en-US"/>
              <a:pPr eaLnBrk="1" hangingPunct="1"/>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44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4E99F78E-CDFE-45D2-B12F-1D4C9C301ED6}" type="slidenum">
              <a:rPr lang="en-US"/>
              <a:pPr eaLnBrk="1" hangingPunct="1"/>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54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665DF0CB-A5A9-465A-9284-0FB26A50884B}" type="slidenum">
              <a:rPr lang="en-US"/>
              <a:pPr eaLnBrk="1" hangingPunct="1"/>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411B4D60-77EC-43DD-9362-8015B231C407}" type="slidenum">
              <a:rPr lang="en-US"/>
              <a:pPr eaLnBrk="1" hangingPunct="1"/>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65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1D204AC5-F747-4436-ACE4-415DEFFA37C1}" type="slidenum">
              <a:rPr lang="en-US"/>
              <a:pPr eaLnBrk="1" hangingPunct="1"/>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DE24F9E1-2711-4CE1-A8E4-2F79DA3DB9E9}" type="slidenum">
              <a:rPr lang="en-US"/>
              <a:pPr eaLnBrk="1" hangingPunct="1"/>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85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95F2F210-B065-4ED4-84FF-3693FDFBDC36}" type="slidenum">
              <a:rPr lang="en-US"/>
              <a:pPr eaLnBrk="1" hangingPunct="1"/>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95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EF62FC4C-168D-45E2-A189-11C8077BE1A4}" type="slidenum">
              <a:rPr lang="en-US"/>
              <a:pPr eaLnBrk="1" hangingPunct="1"/>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05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DA874CD2-B974-4187-ABD2-A84CA45D89BF}" type="slidenum">
              <a:rPr lang="en-US"/>
              <a:pPr eaLnBrk="1" hangingPunct="1"/>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16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BB189ABD-F8B4-49DB-B3DC-9449FFC68834}" type="slidenum">
              <a:rPr lang="en-US"/>
              <a:pPr eaLnBrk="1" hangingPunct="1"/>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26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2C4C30D1-36A2-43A4-878D-2E323C9110FF}" type="slidenum">
              <a:rPr lang="en-US"/>
              <a:pPr eaLnBrk="1" hangingPunct="1"/>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36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646F2AD5-86F3-4EE4-A40D-E9F63AE54B6C}" type="slidenum">
              <a:rPr lang="en-US"/>
              <a:pPr eaLnBrk="1" hangingPunct="1"/>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46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0814748B-59A9-4048-BDB8-97B9B2789B27}" type="slidenum">
              <a:rPr lang="en-US"/>
              <a:pPr eaLnBrk="1" hangingPunct="1"/>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57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A2688730-978E-4F72-B67D-2DB297D66941}" type="slidenum">
              <a:rPr lang="en-US"/>
              <a:pPr eaLnBrk="1" hangingPunct="1"/>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FAD37AD5-370F-42A7-AB04-444F6BF75378}" type="slidenum">
              <a:rPr lang="en-US"/>
              <a:pPr eaLnBrk="1" hangingPunct="1"/>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67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0CEC4546-323E-4258-878A-1AADC31CD9AA}" type="slidenum">
              <a:rPr lang="en-US"/>
              <a:pPr eaLnBrk="1" hangingPunct="1"/>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77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D7DFC696-A2D8-4B0D-8FDF-76CB44CC8FCE}" type="slidenum">
              <a:rPr lang="en-US"/>
              <a:pPr eaLnBrk="1" hangingPunct="1"/>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87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54FE4537-FFA4-4CD4-A0DF-275305232DB2}" type="slidenum">
              <a:rPr lang="en-US"/>
              <a:pPr eaLnBrk="1" hangingPunct="1"/>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EF483280-69E7-4EBD-91DA-8ECA53573EE1}" type="slidenum">
              <a:rPr lang="en-US"/>
              <a:pPr eaLnBrk="1" hangingPunct="1"/>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B7AD8291-8182-4DC2-88CB-94AA45C122CA}" type="slidenum">
              <a:rPr lang="en-US"/>
              <a:pPr eaLnBrk="1" hangingPunct="1"/>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FED8E31C-E1DC-43B4-9078-D163EDBB5C67}" type="slidenum">
              <a:rPr lang="en-US"/>
              <a:pPr eaLnBrk="1" hangingPunct="1"/>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228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BE5AA453-DE48-4AA9-BDA5-FB290A20EA4B}" type="slidenum">
              <a:rPr lang="en-US"/>
              <a:pPr eaLnBrk="1" hangingPunct="1"/>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239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691202A8-56E5-4B66-A0D0-0B17F640A8E5}" type="slidenum">
              <a:rPr lang="en-US"/>
              <a:pPr eaLnBrk="1" hangingPunct="1"/>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249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DEB66938-F1F0-4D4A-A0E4-4E76021B5960}" type="slidenum">
              <a:rPr lang="en-US"/>
              <a:pPr eaLnBrk="1" hangingPunct="1"/>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259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C1D0071E-EE3F-4024-B6DA-722D0D73396D}" type="slidenum">
              <a:rPr lang="en-US"/>
              <a:pPr eaLnBrk="1" hangingPunct="1"/>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240DAB2E-4C85-4789-B131-036318BC0FE5}" type="slidenum">
              <a:rPr lang="en-US"/>
              <a:pPr eaLnBrk="1" hangingPunct="1"/>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269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AACC9267-4AF8-49E1-9F99-BED0484E2CAB}" type="slidenum">
              <a:rPr lang="en-US"/>
              <a:pPr eaLnBrk="1" hangingPunct="1"/>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280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14F3317C-8442-4914-9DA6-ABF4B8681799}" type="slidenum">
              <a:rPr lang="en-US"/>
              <a:pPr eaLnBrk="1" hangingPunct="1"/>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290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51942484-9F0C-4681-A666-C5307693C19D}" type="slidenum">
              <a:rPr lang="en-US"/>
              <a:pPr eaLnBrk="1" hangingPunct="1"/>
              <a:t>62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F39301F9-012F-4FA2-BA3A-2DEC04229511}" type="slidenum">
              <a:rPr lang="en-US"/>
              <a:pPr eaLnBrk="1" hangingPunct="1"/>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106C6799-E7DF-447F-A5A4-A256571D53B1}" type="slidenum">
              <a:rPr lang="en-US"/>
              <a:pPr eaLnBrk="1" hangingPunct="1"/>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pPr eaLnBrk="1" hangingPunct="1"/>
            <a:fld id="{907149EA-6F35-4521-93EF-ECB00F9B7749}" type="slidenum">
              <a:rPr lang="en-US"/>
              <a:pPr eaLnBrk="1" hangingPunct="1"/>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60052E-E2A3-4B7D-8515-76F6E27A985B}" type="slidenum">
              <a:rPr lang="en-US"/>
              <a:pPr>
                <a:defRPr/>
              </a:pPr>
              <a:t>‹#›</a:t>
            </a:fld>
            <a:endParaRPr lang="en-US"/>
          </a:p>
        </p:txBody>
      </p:sp>
    </p:spTree>
    <p:extLst>
      <p:ext uri="{BB962C8B-B14F-4D97-AF65-F5344CB8AC3E}">
        <p14:creationId xmlns="" xmlns:p14="http://schemas.microsoft.com/office/powerpoint/2010/main" val="101915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D80F98-E2DB-4F42-95F8-52C3EC93D562}" type="slidenum">
              <a:rPr lang="en-US"/>
              <a:pPr>
                <a:defRPr/>
              </a:pPr>
              <a:t>‹#›</a:t>
            </a:fld>
            <a:endParaRPr lang="en-US"/>
          </a:p>
        </p:txBody>
      </p:sp>
    </p:spTree>
    <p:extLst>
      <p:ext uri="{BB962C8B-B14F-4D97-AF65-F5344CB8AC3E}">
        <p14:creationId xmlns="" xmlns:p14="http://schemas.microsoft.com/office/powerpoint/2010/main" val="3290142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8F9E60-2027-4C80-8AE2-03A7A57557CC}" type="slidenum">
              <a:rPr lang="en-US"/>
              <a:pPr>
                <a:defRPr/>
              </a:pPr>
              <a:t>‹#›</a:t>
            </a:fld>
            <a:endParaRPr lang="en-US"/>
          </a:p>
        </p:txBody>
      </p:sp>
    </p:spTree>
    <p:extLst>
      <p:ext uri="{BB962C8B-B14F-4D97-AF65-F5344CB8AC3E}">
        <p14:creationId xmlns="" xmlns:p14="http://schemas.microsoft.com/office/powerpoint/2010/main" val="2570440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A05856-337F-4829-B1D0-0475928B0931}" type="slidenum">
              <a:rPr lang="en-US"/>
              <a:pPr>
                <a:defRPr/>
              </a:pPr>
              <a:t>‹#›</a:t>
            </a:fld>
            <a:endParaRPr lang="en-US"/>
          </a:p>
        </p:txBody>
      </p:sp>
    </p:spTree>
    <p:extLst>
      <p:ext uri="{BB962C8B-B14F-4D97-AF65-F5344CB8AC3E}">
        <p14:creationId xmlns="" xmlns:p14="http://schemas.microsoft.com/office/powerpoint/2010/main" val="690515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AFD13E-4462-43B5-902C-1452EAC62866}" type="slidenum">
              <a:rPr lang="en-US"/>
              <a:pPr>
                <a:defRPr/>
              </a:pPr>
              <a:t>‹#›</a:t>
            </a:fld>
            <a:endParaRPr lang="en-US"/>
          </a:p>
        </p:txBody>
      </p:sp>
    </p:spTree>
    <p:extLst>
      <p:ext uri="{BB962C8B-B14F-4D97-AF65-F5344CB8AC3E}">
        <p14:creationId xmlns="" xmlns:p14="http://schemas.microsoft.com/office/powerpoint/2010/main" val="1975887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BC7E2F-FC31-47DC-8A85-CF0E1EB71F67}" type="slidenum">
              <a:rPr lang="en-US"/>
              <a:pPr>
                <a:defRPr/>
              </a:pPr>
              <a:t>‹#›</a:t>
            </a:fld>
            <a:endParaRPr lang="en-US"/>
          </a:p>
        </p:txBody>
      </p:sp>
    </p:spTree>
    <p:extLst>
      <p:ext uri="{BB962C8B-B14F-4D97-AF65-F5344CB8AC3E}">
        <p14:creationId xmlns="" xmlns:p14="http://schemas.microsoft.com/office/powerpoint/2010/main" val="364047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A638A5-EDF1-46AB-8EB6-E2F3C6EABAC1}" type="slidenum">
              <a:rPr lang="en-US"/>
              <a:pPr>
                <a:defRPr/>
              </a:pPr>
              <a:t>‹#›</a:t>
            </a:fld>
            <a:endParaRPr lang="en-US"/>
          </a:p>
        </p:txBody>
      </p:sp>
    </p:spTree>
    <p:extLst>
      <p:ext uri="{BB962C8B-B14F-4D97-AF65-F5344CB8AC3E}">
        <p14:creationId xmlns="" xmlns:p14="http://schemas.microsoft.com/office/powerpoint/2010/main" val="336757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47ECC1-7FAF-4EA1-8ACD-0A1E8903A8C5}" type="slidenum">
              <a:rPr lang="en-US"/>
              <a:pPr>
                <a:defRPr/>
              </a:pPr>
              <a:t>‹#›</a:t>
            </a:fld>
            <a:endParaRPr lang="en-US"/>
          </a:p>
        </p:txBody>
      </p:sp>
    </p:spTree>
    <p:extLst>
      <p:ext uri="{BB962C8B-B14F-4D97-AF65-F5344CB8AC3E}">
        <p14:creationId xmlns="" xmlns:p14="http://schemas.microsoft.com/office/powerpoint/2010/main" val="3442134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90B8557-059E-4344-B1E0-3811F5EC4FA1}" type="slidenum">
              <a:rPr lang="en-US"/>
              <a:pPr>
                <a:defRPr/>
              </a:pPr>
              <a:t>‹#›</a:t>
            </a:fld>
            <a:endParaRPr lang="en-US"/>
          </a:p>
        </p:txBody>
      </p:sp>
    </p:spTree>
    <p:extLst>
      <p:ext uri="{BB962C8B-B14F-4D97-AF65-F5344CB8AC3E}">
        <p14:creationId xmlns="" xmlns:p14="http://schemas.microsoft.com/office/powerpoint/2010/main" val="294046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2D05D7C-76F8-4190-9ED2-C9D2714A0D9B}" type="slidenum">
              <a:rPr lang="en-US"/>
              <a:pPr>
                <a:defRPr/>
              </a:pPr>
              <a:t>‹#›</a:t>
            </a:fld>
            <a:endParaRPr lang="en-US"/>
          </a:p>
        </p:txBody>
      </p:sp>
    </p:spTree>
    <p:extLst>
      <p:ext uri="{BB962C8B-B14F-4D97-AF65-F5344CB8AC3E}">
        <p14:creationId xmlns="" xmlns:p14="http://schemas.microsoft.com/office/powerpoint/2010/main" val="3739005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FC2FE0-0189-4152-B47B-172F9A75D82F}" type="slidenum">
              <a:rPr lang="en-US"/>
              <a:pPr>
                <a:defRPr/>
              </a:pPr>
              <a:t>‹#›</a:t>
            </a:fld>
            <a:endParaRPr lang="en-US"/>
          </a:p>
        </p:txBody>
      </p:sp>
    </p:spTree>
    <p:extLst>
      <p:ext uri="{BB962C8B-B14F-4D97-AF65-F5344CB8AC3E}">
        <p14:creationId xmlns="" xmlns:p14="http://schemas.microsoft.com/office/powerpoint/2010/main" val="3134395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7A51B8-A64E-404A-82B5-0C5218ACEC9E}" type="slidenum">
              <a:rPr lang="en-US"/>
              <a:pPr>
                <a:defRPr/>
              </a:pPr>
              <a:t>‹#›</a:t>
            </a:fld>
            <a:endParaRPr lang="en-US"/>
          </a:p>
        </p:txBody>
      </p:sp>
    </p:spTree>
    <p:extLst>
      <p:ext uri="{BB962C8B-B14F-4D97-AF65-F5344CB8AC3E}">
        <p14:creationId xmlns="" xmlns:p14="http://schemas.microsoft.com/office/powerpoint/2010/main" val="205916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C6D083-1D95-4655-B3CE-016C872EA216}" type="slidenum">
              <a:rPr lang="en-US"/>
              <a:pPr>
                <a:defRPr/>
              </a:pPr>
              <a:t>‹#›</a:t>
            </a:fld>
            <a:endParaRPr lang="en-US"/>
          </a:p>
        </p:txBody>
      </p:sp>
    </p:spTree>
    <p:extLst>
      <p:ext uri="{BB962C8B-B14F-4D97-AF65-F5344CB8AC3E}">
        <p14:creationId xmlns="" xmlns:p14="http://schemas.microsoft.com/office/powerpoint/2010/main" val="221282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accent2">
                <a:gamma/>
                <a:shade val="60392"/>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059027C-33C0-4C23-80AE-96D25A95C4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rrosionawrenes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www.rollanet.org/~conorw/cwome/039-devil's_elbow-rust_under_bridge16.jp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www.rollanet.org/~conorw/cwome/lower_cord_rust2.jpg"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file:///C:\My%20Documents\Corrosion%20inhibitors%20used%20in%20Jacket%20Water%20System_files\jkt1.gi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images.google.co.in/imgres?imgurl=http://octane.nmt.edu/waterquality/corrosion/image/galvanic%20tube.jpg&amp;imgrefurl=http://octane.nmt.edu/waterquality/corrosion/galvanic.htm&amp;usg=__LEV0KV1hBs3F1qmSBsyOdUGT0Ng=&amp;h=504&amp;w=540&amp;sz=50&amp;hl=en&amp;start=2&amp;tbnid=z2IFIP5_c8hG9M:&amp;tbnh=123&amp;tbnw=132&amp;prev=/images?q=dealloying&amp;gbv=2&amp;hl=en&amp;sa=G" TargetMode="External"/><Relationship Id="rId7"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images.google.co.in/imgres?imgurl=http://www.corrosionclinic.com/types_of_corrosion/graphitic_corrosion_2.jpg&amp;imgrefurl=http://www.corrosionclinic.com/types_of_corrosion/dealloying_selective_leaching_graphitic_corrosion.htm&amp;usg=__DrL1_nZVxq17ra9qJqjtOmhnAaE=&amp;h=252&amp;w=236&amp;sz=4&amp;hl=en&amp;start=2&amp;tbnid=YpKc19eJy-TjKM:&amp;tbnh=111&amp;tbnw=104&amp;prev=/images?q=cast+iron+dealloying&amp;gbv=2&amp;ndsp=20&amp;hl=en&amp;sa=G" TargetMode="External"/><Relationship Id="rId5" Type="http://schemas.openxmlformats.org/officeDocument/2006/relationships/image" Target="../media/image38.pn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7.jpeg"/><Relationship Id="rId12" Type="http://schemas.openxmlformats.org/officeDocument/2006/relationships/hyperlink" Target="http://images.google.co.in/imgres?imgurl=http://www.originalpropshop.com.au/Images/800px-Cavitation_Propeller_Damage.jpg&amp;imgrefurl=http://www.originalpropshop.com.au/Services.html&amp;usg=__plkOGLaH2FVccvHZIWdW3VjXnAQ=&amp;h=600&amp;w=800&amp;sz=66&amp;hl=en&amp;start=2&amp;tbnid=_QyOIDOfB_lGSM:&amp;tbnh=107&amp;tbnw=143&amp;prev=/images?q=cavitation+damage&amp;gbv=2&amp;hl=en"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images.google.co.in/imgres?imgurl=http://www.lightmypump.com/images/cavitation-damage.jpg&amp;imgrefurl=http://www.lightmypump.com/pump_glossary.htm&amp;usg=__b9y_NUrHhSdnbODWhsC-6R3uqyA=&amp;h=562&amp;w=570&amp;sz=57&amp;hl=en&amp;start=1&amp;tbnid=nklRB6g5T20pGM:&amp;tbnh=132&amp;tbnw=134&amp;prev=/images?q=cavitation+damage&amp;gbv=2&amp;hl=en" TargetMode="External"/><Relationship Id="rId11" Type="http://schemas.openxmlformats.org/officeDocument/2006/relationships/image" Target="../media/image49.jpeg"/><Relationship Id="rId5" Type="http://schemas.openxmlformats.org/officeDocument/2006/relationships/image" Target="../media/image46.jpeg"/><Relationship Id="rId10" Type="http://schemas.openxmlformats.org/officeDocument/2006/relationships/hyperlink" Target="http://images.google.co.in/imgres?imgurl=http://www.atsb.gov.au/publications/2002/images/tr200203671_014.jpg&amp;imgrefurl=http://www.atsb.gov.au/publications/investigation_reports/2002/aair/aair200203671.aspx&amp;usg=__w3ik6O56gIUa9wHdeAxhU4beYKw=&amp;h=198&amp;w=300&amp;sz=20&amp;hl=en&amp;start=15&amp;tbnid=rGQcxOxFD4ZSYM:&amp;tbnh=77&amp;tbnw=116&amp;prev=/images?q=fretting+damage&amp;gbv=2&amp;hl=en&amp;sa=G" TargetMode="External"/><Relationship Id="rId4" Type="http://schemas.openxmlformats.org/officeDocument/2006/relationships/hyperlink" Target="http://images.google.co.in/imgres?imgurl=http://www.pairodocspro.com/Erosion%20corrosion.jpg&amp;imgrefurl=http://www.pairodocspro.com/Pair_o_docs_failure%20investigation%20page.htm&amp;usg=___Ntc-GBi8972uTi8vAVl3AEpCSc=&amp;h=480&amp;w=640&amp;sz=71&amp;hl=en&amp;start=7&amp;tbnid=Xfdulfmuad2iEM:&amp;tbnh=103&amp;tbnw=137&amp;prev=/images?q=erosion+corrosion&amp;gbv=2&amp;hl=en&amp;sa=G" TargetMode="External"/><Relationship Id="rId9" Type="http://schemas.openxmlformats.org/officeDocument/2006/relationships/image" Target="http://www.resnapshot.com/MD0899-3.jp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hyperlink" Target="http://images.google.co.in/imgres?imgurl=http://caltechbook.library.caltech.edu/22/1/figs/fig604.jpg&amp;imgrefurl=http://caltechbook.library.caltech.edu/22/1/chap6.htm&amp;usg=__BTM1TUblS115a5ajHua3bwIs_jM=&amp;h=335&amp;w=593&amp;sz=15&amp;hl=en&amp;start=5&amp;tbnid=jlZNibgeO4pBSM:&amp;tbnh=76&amp;tbnw=135&amp;prev=/images?q=cavitational+damage+of+an+impeller&amp;gbv=2&amp;hl=en&amp;sa=G"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indiavisitinformation.com/romantic-poetry/Y/images/eyes.jpg" TargetMode="External"/><Relationship Id="rId7" Type="http://schemas.openxmlformats.org/officeDocument/2006/relationships/hyperlink" Target="http://images.google.co.in/imgres?imgurl=http://wikigiz.com/wordpress/wp-content/uploads/2008/03/konus-usb-microscope.jpg&amp;imgrefurl=http://wikigiz.com/2008/03/04/13-megapixel-usb-microscope-from-konus&amp;usg=__emn5u_Vohk2Y4C5LLRfbTAhtusY=&amp;h=406&amp;w=470&amp;sz=36&amp;hl=en&amp;start=35&amp;tbnid=iwnrUDh4sbfolM:&amp;tbnh=111&amp;tbnw=129&amp;prev=/images?q=Microscope&amp;gbv=2&amp;ndsp=20&amp;hl=en&amp;sa=N&amp;start=20"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hyperlink" Target="http://images.google.co.in/imgres?imgurl=http://media.log-in.ru/i/lupa.gif&amp;imgrefurl=http://www.lookmind.com/illusions.php?id=598&amp;cat=6&amp;usg=__4DJn3GiVkX0Zixkzl7eQk0_MVK0=&amp;h=500&amp;w=500&amp;sz=51&amp;hl=en&amp;start=19&amp;tbnid=4cUtY1GSLp-yqM:&amp;tbnh=130&amp;tbnw=130&amp;prev=/images?q=magnifying+lens&amp;gbv=2&amp;hl=en&amp;sa=G" TargetMode="Externa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1.wav"/><Relationship Id="rId7" Type="http://schemas.openxmlformats.org/officeDocument/2006/relationships/hyperlink" Target="http://images.google.co.in/imgres?imgurl=http://www.iitb.ac.in/~corrsci/uniform2.jpg&amp;imgrefurl=http://www.iitb.ac.in/~corrsci/ass1.html&amp;usg=__QuUkBUtEJZrs-IZmyZfCzjyR1LU=&amp;h=294&amp;w=409&amp;sz=18&amp;hl=en&amp;start=8&amp;tbnid=Xs22p1ST4JZdbM:&amp;tbnh=90&amp;tbnw=125&amp;prev=/images?q=Uniform+corrosion&amp;gbv=2&amp;hl=en&amp;sa=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hyperlink" Target="http://images.google.co.in/imgres?imgurl=http://www.personal.psu.edu/faculty/r/c/rch112/images/goodbye/1795S78.jpg&amp;imgrefurl=http://forums.collectors.com/messageview.cfm?catid=7&amp;threadid=428148&amp;usg=__SoAuntMwD8_sby0cyZDmxI3qRUM=&amp;h=490&amp;w=1000&amp;sz=138&amp;hl=en&amp;start=18&amp;tbnid=WFOvCmae9XxluM:&amp;tbnh=73&amp;tbnw=149&amp;prev=/images?q=Uniform+corrosion&amp;gbv=2&amp;hl=en&amp;sa=G"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533400" y="152400"/>
            <a:ext cx="8305800" cy="1676400"/>
          </a:xfrm>
          <a:effectLst>
            <a:outerShdw dist="35921" dir="2700000" algn="ctr" rotWithShape="0">
              <a:schemeClr val="tx2"/>
            </a:outerShdw>
          </a:effectLst>
        </p:spPr>
        <p:txBody>
          <a:bodyPr/>
          <a:lstStyle/>
          <a:p>
            <a:pPr eaLnBrk="1" hangingPunct="1">
              <a:lnSpc>
                <a:spcPct val="115000"/>
              </a:lnSpc>
              <a:spcAft>
                <a:spcPts val="1000"/>
              </a:spcAft>
            </a:pPr>
            <a:r>
              <a:rPr lang="en-US" b="1" dirty="0" smtClean="0">
                <a:solidFill>
                  <a:srgbClr val="FFFF00"/>
                </a:solidFill>
                <a:latin typeface="Times New Roman" pitchFamily="18" charset="0"/>
                <a:ea typeface="Calibri" pitchFamily="34" charset="0"/>
                <a:cs typeface="Times New Roman" pitchFamily="18" charset="0"/>
              </a:rPr>
              <a:t>Manifestation of corrosion: </a:t>
            </a:r>
            <a:br>
              <a:rPr lang="en-US" b="1" dirty="0" smtClean="0">
                <a:solidFill>
                  <a:srgbClr val="FFFF00"/>
                </a:solidFill>
                <a:latin typeface="Times New Roman" pitchFamily="18" charset="0"/>
                <a:ea typeface="Calibri" pitchFamily="34" charset="0"/>
                <a:cs typeface="Times New Roman" pitchFamily="18" charset="0"/>
              </a:rPr>
            </a:br>
            <a:r>
              <a:rPr lang="en-US" b="1" dirty="0" smtClean="0">
                <a:solidFill>
                  <a:srgbClr val="FFFF00"/>
                </a:solidFill>
                <a:latin typeface="Times New Roman" pitchFamily="18" charset="0"/>
                <a:ea typeface="Calibri" pitchFamily="34" charset="0"/>
                <a:cs typeface="Times New Roman" pitchFamily="18" charset="0"/>
              </a:rPr>
              <a:t>a key to control corrosion</a:t>
            </a:r>
            <a:endParaRPr lang="en-US" dirty="0" smtClean="0">
              <a:solidFill>
                <a:srgbClr val="FFFF00"/>
              </a:solidFill>
              <a:ea typeface="Calibri" pitchFamily="34" charset="0"/>
              <a:cs typeface="Times New Roman" pitchFamily="18" charset="0"/>
            </a:endParaRPr>
          </a:p>
        </p:txBody>
      </p:sp>
      <p:sp>
        <p:nvSpPr>
          <p:cNvPr id="2055" name="Rectangle 7"/>
          <p:cNvSpPr>
            <a:spLocks noGrp="1" noChangeArrowheads="1"/>
          </p:cNvSpPr>
          <p:nvPr>
            <p:ph type="subTitle" idx="1"/>
          </p:nvPr>
        </p:nvSpPr>
        <p:spPr>
          <a:xfrm>
            <a:off x="457200" y="2286000"/>
            <a:ext cx="8077200" cy="4343400"/>
          </a:xfrm>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lstStyle/>
          <a:p>
            <a:pPr eaLnBrk="1" fontAlgn="auto" hangingPunct="1">
              <a:spcBef>
                <a:spcPts val="0"/>
              </a:spcBef>
              <a:spcAft>
                <a:spcPts val="0"/>
              </a:spcAft>
              <a:defRPr/>
            </a:pPr>
            <a:r>
              <a:rPr lang="en-US" sz="2800" b="1" dirty="0">
                <a:solidFill>
                  <a:srgbClr val="FFFF00"/>
                </a:solidFill>
                <a:effectLst>
                  <a:outerShdw blurRad="38100" dist="38100" dir="2700000" algn="tl">
                    <a:srgbClr val="000000">
                      <a:alpha val="43137"/>
                    </a:srgbClr>
                  </a:outerShdw>
                </a:effectLst>
              </a:rPr>
              <a:t>Dr G H Thanki</a:t>
            </a:r>
          </a:p>
          <a:p>
            <a:pPr eaLnBrk="1" fontAlgn="auto" hangingPunct="1">
              <a:spcBef>
                <a:spcPts val="0"/>
              </a:spcBef>
              <a:spcAft>
                <a:spcPts val="0"/>
              </a:spcAft>
              <a:defRPr/>
            </a:pPr>
            <a:r>
              <a:rPr lang="en-US" sz="1800" b="1" dirty="0">
                <a:solidFill>
                  <a:prstClr val="white"/>
                </a:solidFill>
                <a:effectLst>
                  <a:outerShdw blurRad="38100" dist="38100" dir="2700000" algn="tl">
                    <a:srgbClr val="000000">
                      <a:alpha val="43137"/>
                    </a:srgbClr>
                  </a:outerShdw>
                </a:effectLst>
              </a:rPr>
              <a:t>Director &amp; Principal Consultant</a:t>
            </a:r>
          </a:p>
          <a:p>
            <a:pPr eaLnBrk="1" fontAlgn="auto" hangingPunct="1">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Corrosion Control &amp; Monitoring Consultancy</a:t>
            </a:r>
          </a:p>
          <a:p>
            <a:pPr eaLnBrk="1" fontAlgn="auto" hangingPunct="1">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Vadodara</a:t>
            </a:r>
          </a:p>
          <a:p>
            <a:pPr eaLnBrk="1" fontAlgn="auto" hangingPunct="1">
              <a:spcBef>
                <a:spcPts val="0"/>
              </a:spcBef>
              <a:spcAft>
                <a:spcPts val="0"/>
              </a:spcAft>
              <a:defRPr/>
            </a:pPr>
            <a:r>
              <a:rPr lang="en-US" sz="1800" b="1" dirty="0" smtClean="0">
                <a:solidFill>
                  <a:sysClr val="windowText" lastClr="000000"/>
                </a:solidFill>
                <a:hlinkClick r:id="rId3"/>
              </a:rPr>
              <a:t>www.corrosionawreness.com</a:t>
            </a:r>
            <a:endParaRPr lang="en-US" sz="1800" b="1" dirty="0">
              <a:solidFill>
                <a:sysClr val="windowText" lastClr="000000"/>
              </a:solidFill>
            </a:endParaRPr>
          </a:p>
          <a:p>
            <a:pPr eaLnBrk="1" fontAlgn="auto" hangingPunct="1">
              <a:spcBef>
                <a:spcPts val="0"/>
              </a:spcBef>
              <a:spcAft>
                <a:spcPts val="0"/>
              </a:spcAft>
              <a:defRPr/>
            </a:pPr>
            <a:endParaRPr lang="en-US" sz="1800" dirty="0">
              <a:solidFill>
                <a:sysClr val="windowText" lastClr="000000"/>
              </a:solidFill>
            </a:endParaRPr>
          </a:p>
          <a:p>
            <a:pPr eaLnBrk="1" fontAlgn="auto" hangingPunct="1">
              <a:spcBef>
                <a:spcPts val="0"/>
              </a:spcBef>
              <a:spcAft>
                <a:spcPts val="0"/>
              </a:spcAft>
              <a:defRPr/>
            </a:pPr>
            <a:r>
              <a:rPr lang="en-US" sz="1600" b="1" dirty="0">
                <a:solidFill>
                  <a:srgbClr val="94147C">
                    <a:lumMod val="40000"/>
                    <a:lumOff val="60000"/>
                  </a:srgbClr>
                </a:solidFill>
                <a:effectLst>
                  <a:outerShdw blurRad="38100" dist="38100" dir="2700000" algn="tl">
                    <a:srgbClr val="000000">
                      <a:alpha val="43137"/>
                    </a:srgbClr>
                  </a:outerShdw>
                </a:effectLst>
              </a:rPr>
              <a:t>Lecture delivered as course leader </a:t>
            </a:r>
          </a:p>
          <a:p>
            <a:pPr eaLnBrk="1" fontAlgn="auto" hangingPunct="1">
              <a:spcBef>
                <a:spcPts val="0"/>
              </a:spcBef>
              <a:spcAft>
                <a:spcPts val="0"/>
              </a:spcAft>
              <a:defRPr/>
            </a:pPr>
            <a:r>
              <a:rPr lang="en-US" sz="1600" b="1" dirty="0">
                <a:solidFill>
                  <a:srgbClr val="94147C">
                    <a:lumMod val="40000"/>
                    <a:lumOff val="60000"/>
                  </a:srgbClr>
                </a:solidFill>
                <a:effectLst>
                  <a:outerShdw blurRad="38100" dist="38100" dir="2700000" algn="tl">
                    <a:srgbClr val="000000">
                      <a:alpha val="43137"/>
                    </a:srgbClr>
                  </a:outerShdw>
                </a:effectLst>
              </a:rPr>
              <a:t>During Two day Programme on </a:t>
            </a:r>
          </a:p>
          <a:p>
            <a:pPr eaLnBrk="1" fontAlgn="auto" hangingPunct="1">
              <a:spcBef>
                <a:spcPts val="0"/>
              </a:spcBef>
              <a:spcAft>
                <a:spcPts val="0"/>
              </a:spcAft>
              <a:defRPr/>
            </a:pPr>
            <a:endParaRPr lang="en-US" sz="1600" b="1" dirty="0" smtClean="0">
              <a:solidFill>
                <a:srgbClr val="FF8600"/>
              </a:solidFill>
              <a:effectLst>
                <a:outerShdw blurRad="38100" dist="38100" dir="2700000" algn="tl">
                  <a:srgbClr val="000000">
                    <a:alpha val="43137"/>
                  </a:srgbClr>
                </a:outerShdw>
              </a:effectLst>
            </a:endParaRPr>
          </a:p>
          <a:p>
            <a:pPr eaLnBrk="1" fontAlgn="auto" hangingPunct="1">
              <a:spcBef>
                <a:spcPts val="0"/>
              </a:spcBef>
              <a:spcAft>
                <a:spcPts val="0"/>
              </a:spcAft>
              <a:defRPr/>
            </a:pPr>
            <a:r>
              <a:rPr lang="en-US" sz="1600" b="1" dirty="0" smtClean="0">
                <a:solidFill>
                  <a:srgbClr val="FF8600"/>
                </a:solidFill>
                <a:effectLst>
                  <a:outerShdw blurRad="38100" dist="38100" dir="2700000" algn="tl">
                    <a:srgbClr val="000000">
                      <a:alpha val="43137"/>
                    </a:srgbClr>
                  </a:outerShdw>
                </a:effectLst>
              </a:rPr>
              <a:t>“</a:t>
            </a:r>
            <a:r>
              <a:rPr lang="en-US" sz="1600" b="1" dirty="0">
                <a:solidFill>
                  <a:srgbClr val="FF8600"/>
                </a:solidFill>
                <a:effectLst>
                  <a:outerShdw blurRad="38100" dist="38100" dir="2700000" algn="tl">
                    <a:srgbClr val="000000">
                      <a:alpha val="43137"/>
                    </a:srgbClr>
                  </a:outerShdw>
                </a:effectLst>
              </a:rPr>
              <a:t>Advanced Corrosion Management 2014”  </a:t>
            </a:r>
          </a:p>
          <a:p>
            <a:pPr eaLnBrk="1" fontAlgn="auto" hangingPunct="1">
              <a:spcBef>
                <a:spcPts val="0"/>
              </a:spcBef>
              <a:spcAft>
                <a:spcPts val="0"/>
              </a:spcAft>
              <a:defRPr/>
            </a:pPr>
            <a:r>
              <a:rPr lang="en-US" sz="1600" b="1" dirty="0">
                <a:solidFill>
                  <a:srgbClr val="94147C">
                    <a:lumMod val="40000"/>
                    <a:lumOff val="60000"/>
                  </a:srgbClr>
                </a:solidFill>
                <a:effectLst>
                  <a:outerShdw blurRad="38100" dist="38100" dir="2700000" algn="tl">
                    <a:srgbClr val="000000">
                      <a:alpha val="43137"/>
                    </a:srgbClr>
                  </a:outerShdw>
                </a:effectLst>
              </a:rPr>
              <a:t>Mumbai on 30th &amp; 31st   Jan 2014</a:t>
            </a:r>
          </a:p>
          <a:p>
            <a:pPr eaLnBrk="1" fontAlgn="auto" hangingPunct="1">
              <a:spcBef>
                <a:spcPts val="0"/>
              </a:spcBef>
              <a:spcAft>
                <a:spcPts val="0"/>
              </a:spcAft>
              <a:defRPr/>
            </a:pPr>
            <a:endParaRPr lang="en-US" sz="1600" b="1" dirty="0" smtClean="0">
              <a:solidFill>
                <a:prstClr val="white"/>
              </a:solidFill>
              <a:effectLst>
                <a:outerShdw blurRad="38100" dist="38100" dir="2700000" algn="tl">
                  <a:srgbClr val="000000">
                    <a:alpha val="43137"/>
                  </a:srgbClr>
                </a:outerShdw>
              </a:effectLst>
            </a:endParaRPr>
          </a:p>
          <a:p>
            <a:pPr eaLnBrk="1" fontAlgn="auto" hangingPunct="1">
              <a:spcBef>
                <a:spcPts val="0"/>
              </a:spcBef>
              <a:spcAft>
                <a:spcPts val="0"/>
              </a:spcAft>
              <a:defRPr/>
            </a:pPr>
            <a:r>
              <a:rPr lang="en-US" sz="1600" b="1" dirty="0" smtClean="0">
                <a:solidFill>
                  <a:prstClr val="white"/>
                </a:solidFill>
                <a:effectLst>
                  <a:outerShdw blurRad="38100" dist="38100" dir="2700000" algn="tl">
                    <a:srgbClr val="000000">
                      <a:alpha val="43137"/>
                    </a:srgbClr>
                  </a:outerShdw>
                </a:effectLst>
              </a:rPr>
              <a:t>Organized </a:t>
            </a:r>
            <a:r>
              <a:rPr lang="en-US" sz="1600" b="1" dirty="0">
                <a:solidFill>
                  <a:prstClr val="white"/>
                </a:solidFill>
                <a:effectLst>
                  <a:outerShdw blurRad="38100" dist="38100" dir="2700000" algn="tl">
                    <a:srgbClr val="000000">
                      <a:alpha val="43137"/>
                    </a:srgbClr>
                  </a:outerShdw>
                </a:effectLst>
              </a:rPr>
              <a:t>by </a:t>
            </a:r>
          </a:p>
          <a:p>
            <a:pPr eaLnBrk="1" fontAlgn="auto" hangingPunct="1">
              <a:spcBef>
                <a:spcPts val="0"/>
              </a:spcBef>
              <a:spcAft>
                <a:spcPts val="0"/>
              </a:spcAft>
              <a:defRPr/>
            </a:pPr>
            <a:r>
              <a:rPr lang="en-US" sz="1600" b="1" dirty="0">
                <a:solidFill>
                  <a:srgbClr val="94147C">
                    <a:lumMod val="40000"/>
                    <a:lumOff val="60000"/>
                  </a:srgbClr>
                </a:solidFill>
                <a:effectLst>
                  <a:outerShdw blurRad="38100" dist="38100" dir="2700000" algn="tl">
                    <a:srgbClr val="000000">
                      <a:alpha val="43137"/>
                    </a:srgbClr>
                  </a:outerShdw>
                </a:effectLst>
              </a:rPr>
              <a:t>Indian Knowledge Center</a:t>
            </a:r>
          </a:p>
          <a:p>
            <a:pPr eaLnBrk="1" hangingPunct="1">
              <a:defRPr/>
            </a:pPr>
            <a:endParaRPr lang="en-US" sz="2400" u="sng"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checkerboard(across)">
                                      <p:cBhvr>
                                        <p:cTn id="7" dur="500"/>
                                        <p:tgtEl>
                                          <p:spTgt spid="20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55">
                                            <p:txEl>
                                              <p:pRg st="0" end="0"/>
                                            </p:txEl>
                                          </p:spTgt>
                                        </p:tgtEl>
                                        <p:attrNameLst>
                                          <p:attrName>style.visibility</p:attrName>
                                        </p:attrNameLst>
                                      </p:cBhvr>
                                      <p:to>
                                        <p:strVal val="visible"/>
                                      </p:to>
                                    </p:set>
                                    <p:animEffect transition="in" filter="wipe(down)">
                                      <p:cBhvr>
                                        <p:cTn id="12" dur="500"/>
                                        <p:tgtEl>
                                          <p:spTgt spid="20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55">
                                            <p:txEl>
                                              <p:pRg st="1" end="1"/>
                                            </p:txEl>
                                          </p:spTgt>
                                        </p:tgtEl>
                                        <p:attrNameLst>
                                          <p:attrName>style.visibility</p:attrName>
                                        </p:attrNameLst>
                                      </p:cBhvr>
                                      <p:to>
                                        <p:strVal val="visible"/>
                                      </p:to>
                                    </p:set>
                                    <p:animEffect transition="in" filter="wipe(down)">
                                      <p:cBhvr>
                                        <p:cTn id="17" dur="500"/>
                                        <p:tgtEl>
                                          <p:spTgt spid="20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55">
                                            <p:txEl>
                                              <p:pRg st="2" end="2"/>
                                            </p:txEl>
                                          </p:spTgt>
                                        </p:tgtEl>
                                        <p:attrNameLst>
                                          <p:attrName>style.visibility</p:attrName>
                                        </p:attrNameLst>
                                      </p:cBhvr>
                                      <p:to>
                                        <p:strVal val="visible"/>
                                      </p:to>
                                    </p:set>
                                    <p:animEffect transition="in" filter="wipe(down)">
                                      <p:cBhvr>
                                        <p:cTn id="22" dur="500"/>
                                        <p:tgtEl>
                                          <p:spTgt spid="20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55">
                                            <p:txEl>
                                              <p:pRg st="3" end="3"/>
                                            </p:txEl>
                                          </p:spTgt>
                                        </p:tgtEl>
                                        <p:attrNameLst>
                                          <p:attrName>style.visibility</p:attrName>
                                        </p:attrNameLst>
                                      </p:cBhvr>
                                      <p:to>
                                        <p:strVal val="visible"/>
                                      </p:to>
                                    </p:set>
                                    <p:animEffect transition="in" filter="wipe(down)">
                                      <p:cBhvr>
                                        <p:cTn id="27" dur="500"/>
                                        <p:tgtEl>
                                          <p:spTgt spid="20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55">
                                            <p:txEl>
                                              <p:pRg st="4" end="4"/>
                                            </p:txEl>
                                          </p:spTgt>
                                        </p:tgtEl>
                                        <p:attrNameLst>
                                          <p:attrName>style.visibility</p:attrName>
                                        </p:attrNameLst>
                                      </p:cBhvr>
                                      <p:to>
                                        <p:strVal val="visible"/>
                                      </p:to>
                                    </p:set>
                                    <p:animEffect transition="in" filter="wipe(down)">
                                      <p:cBhvr>
                                        <p:cTn id="32" dur="500"/>
                                        <p:tgtEl>
                                          <p:spTgt spid="205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55">
                                            <p:txEl>
                                              <p:pRg st="6" end="6"/>
                                            </p:txEl>
                                          </p:spTgt>
                                        </p:tgtEl>
                                        <p:attrNameLst>
                                          <p:attrName>style.visibility</p:attrName>
                                        </p:attrNameLst>
                                      </p:cBhvr>
                                      <p:to>
                                        <p:strVal val="visible"/>
                                      </p:to>
                                    </p:set>
                                    <p:animEffect transition="in" filter="wipe(down)">
                                      <p:cBhvr>
                                        <p:cTn id="37" dur="500"/>
                                        <p:tgtEl>
                                          <p:spTgt spid="205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55">
                                            <p:txEl>
                                              <p:pRg st="7" end="7"/>
                                            </p:txEl>
                                          </p:spTgt>
                                        </p:tgtEl>
                                        <p:attrNameLst>
                                          <p:attrName>style.visibility</p:attrName>
                                        </p:attrNameLst>
                                      </p:cBhvr>
                                      <p:to>
                                        <p:strVal val="visible"/>
                                      </p:to>
                                    </p:set>
                                    <p:animEffect transition="in" filter="wipe(down)">
                                      <p:cBhvr>
                                        <p:cTn id="42" dur="500"/>
                                        <p:tgtEl>
                                          <p:spTgt spid="20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055">
                                            <p:txEl>
                                              <p:pRg st="9" end="9"/>
                                            </p:txEl>
                                          </p:spTgt>
                                        </p:tgtEl>
                                        <p:attrNameLst>
                                          <p:attrName>style.visibility</p:attrName>
                                        </p:attrNameLst>
                                      </p:cBhvr>
                                      <p:to>
                                        <p:strVal val="visible"/>
                                      </p:to>
                                    </p:set>
                                    <p:animEffect transition="in" filter="wipe(down)">
                                      <p:cBhvr>
                                        <p:cTn id="47" dur="500"/>
                                        <p:tgtEl>
                                          <p:spTgt spid="2055">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55">
                                            <p:txEl>
                                              <p:pRg st="10" end="10"/>
                                            </p:txEl>
                                          </p:spTgt>
                                        </p:tgtEl>
                                        <p:attrNameLst>
                                          <p:attrName>style.visibility</p:attrName>
                                        </p:attrNameLst>
                                      </p:cBhvr>
                                      <p:to>
                                        <p:strVal val="visible"/>
                                      </p:to>
                                    </p:set>
                                    <p:animEffect transition="in" filter="wipe(down)">
                                      <p:cBhvr>
                                        <p:cTn id="52" dur="500"/>
                                        <p:tgtEl>
                                          <p:spTgt spid="205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55">
                                            <p:txEl>
                                              <p:pRg st="12" end="12"/>
                                            </p:txEl>
                                          </p:spTgt>
                                        </p:tgtEl>
                                        <p:attrNameLst>
                                          <p:attrName>style.visibility</p:attrName>
                                        </p:attrNameLst>
                                      </p:cBhvr>
                                      <p:to>
                                        <p:strVal val="visible"/>
                                      </p:to>
                                    </p:set>
                                    <p:animEffect transition="in" filter="wipe(down)">
                                      <p:cBhvr>
                                        <p:cTn id="57" dur="500"/>
                                        <p:tgtEl>
                                          <p:spTgt spid="2055">
                                            <p:txEl>
                                              <p:pRg st="12" end="1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055">
                                            <p:txEl>
                                              <p:pRg st="13" end="13"/>
                                            </p:txEl>
                                          </p:spTgt>
                                        </p:tgtEl>
                                        <p:attrNameLst>
                                          <p:attrName>style.visibility</p:attrName>
                                        </p:attrNameLst>
                                      </p:cBhvr>
                                      <p:to>
                                        <p:strVal val="visible"/>
                                      </p:to>
                                    </p:set>
                                    <p:animEffect transition="in" filter="wipe(down)">
                                      <p:cBhvr>
                                        <p:cTn id="62" dur="500"/>
                                        <p:tgtEl>
                                          <p:spTgt spid="205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subTitle" idx="1"/>
          </p:nvPr>
        </p:nvSpPr>
        <p:spPr>
          <a:xfrm>
            <a:off x="457200" y="1066800"/>
            <a:ext cx="8686800" cy="5486400"/>
          </a:xfrm>
        </p:spPr>
        <p:txBody>
          <a:bodyPr/>
          <a:lstStyle/>
          <a:p>
            <a:pPr marL="396875" indent="-396875" eaLnBrk="1" hangingPunct="1">
              <a:lnSpc>
                <a:spcPct val="90000"/>
              </a:lnSpc>
            </a:pPr>
            <a:r>
              <a:rPr lang="en-US" sz="2400" smtClean="0">
                <a:cs typeface="Times New Roman" pitchFamily="18" charset="0"/>
              </a:rPr>
              <a:t>  </a:t>
            </a:r>
          </a:p>
          <a:p>
            <a:pPr marL="396875" indent="-396875" algn="l" eaLnBrk="1" hangingPunct="1">
              <a:lnSpc>
                <a:spcPct val="90000"/>
              </a:lnSpc>
            </a:pPr>
            <a:r>
              <a:rPr lang="en-US" sz="2400" b="1" smtClean="0">
                <a:solidFill>
                  <a:schemeClr val="bg1"/>
                </a:solidFill>
                <a:cs typeface="Times New Roman" pitchFamily="18" charset="0"/>
              </a:rPr>
              <a:t>4</a:t>
            </a:r>
            <a:r>
              <a:rPr lang="en-US" b="1" smtClean="0">
                <a:solidFill>
                  <a:schemeClr val="bg1"/>
                </a:solidFill>
                <a:cs typeface="Times New Roman" pitchFamily="18" charset="0"/>
              </a:rPr>
              <a:t>.</a:t>
            </a:r>
            <a:r>
              <a:rPr lang="en-US" b="1" smtClean="0">
                <a:solidFill>
                  <a:schemeClr val="bg1"/>
                </a:solidFill>
                <a:latin typeface="Times New Roman" pitchFamily="18" charset="0"/>
                <a:cs typeface="Times New Roman" pitchFamily="18" charset="0"/>
              </a:rPr>
              <a:t> </a:t>
            </a:r>
            <a:r>
              <a:rPr lang="en-US" sz="2400" smtClean="0">
                <a:solidFill>
                  <a:schemeClr val="bg1"/>
                </a:solidFill>
                <a:ea typeface="Arial Unicode MS" pitchFamily="34" charset="-128"/>
                <a:cs typeface="Arial Unicode MS" pitchFamily="34" charset="-128"/>
              </a:rPr>
              <a:t>Prevent the metal from giving up electrons by using a more corrosion resistant metal higher in the electrochemical series. </a:t>
            </a:r>
          </a:p>
          <a:p>
            <a:pPr marL="396875" indent="-396875" algn="l" eaLnBrk="1" hangingPunct="1">
              <a:lnSpc>
                <a:spcPct val="90000"/>
              </a:lnSpc>
              <a:buClr>
                <a:srgbClr val="FFFF00"/>
              </a:buClr>
              <a:buSzPct val="110000"/>
              <a:buFont typeface="Wingdings" pitchFamily="2" charset="2"/>
              <a:buChar char="ü"/>
            </a:pPr>
            <a:r>
              <a:rPr lang="en-US" sz="2400" smtClean="0">
                <a:solidFill>
                  <a:srgbClr val="00FF00"/>
                </a:solidFill>
                <a:ea typeface="Arial Unicode MS" pitchFamily="34" charset="-128"/>
                <a:cs typeface="Arial Unicode MS" pitchFamily="34" charset="-128"/>
              </a:rPr>
              <a:t>Use a sacrificial coating, which gives up its electrons more easily than metal being protected. </a:t>
            </a:r>
          </a:p>
          <a:p>
            <a:pPr marL="396875" indent="-396875" algn="l" eaLnBrk="1" hangingPunct="1">
              <a:lnSpc>
                <a:spcPct val="90000"/>
              </a:lnSpc>
              <a:buClr>
                <a:srgbClr val="FFFF00"/>
              </a:buClr>
              <a:buSzPct val="110000"/>
              <a:buFont typeface="Wingdings" pitchFamily="2" charset="2"/>
              <a:buChar char="ü"/>
            </a:pPr>
            <a:r>
              <a:rPr lang="en-US" sz="2400" smtClean="0">
                <a:solidFill>
                  <a:schemeClr val="bg1"/>
                </a:solidFill>
                <a:ea typeface="Arial Unicode MS" pitchFamily="34" charset="-128"/>
                <a:cs typeface="Arial Unicode MS" pitchFamily="34" charset="-128"/>
              </a:rPr>
              <a:t>Apply cathodic protection. </a:t>
            </a:r>
          </a:p>
          <a:p>
            <a:pPr marL="396875" indent="-396875" algn="l" eaLnBrk="1" hangingPunct="1">
              <a:lnSpc>
                <a:spcPct val="90000"/>
              </a:lnSpc>
              <a:buClr>
                <a:srgbClr val="FFFF00"/>
              </a:buClr>
              <a:buSzPct val="110000"/>
              <a:buFont typeface="Wingdings" pitchFamily="2" charset="2"/>
              <a:buChar char="ü"/>
            </a:pPr>
            <a:r>
              <a:rPr lang="en-US" sz="2400" smtClean="0">
                <a:solidFill>
                  <a:srgbClr val="00FF00"/>
                </a:solidFill>
                <a:ea typeface="Arial Unicode MS" pitchFamily="34" charset="-128"/>
                <a:cs typeface="Arial Unicode MS" pitchFamily="34" charset="-128"/>
              </a:rPr>
              <a:t>Use inhibitors.</a:t>
            </a:r>
            <a:r>
              <a:rPr lang="en-US" sz="2400" smtClean="0">
                <a:solidFill>
                  <a:srgbClr val="00FF00"/>
                </a:solidFill>
                <a:latin typeface="Times New Roman" pitchFamily="18" charset="0"/>
                <a:cs typeface="Times New Roman" pitchFamily="18" charset="0"/>
              </a:rPr>
              <a:t>    </a:t>
            </a:r>
            <a:r>
              <a:rPr lang="en-US" sz="2400" smtClean="0">
                <a:solidFill>
                  <a:srgbClr val="00FF00"/>
                </a:solidFill>
                <a:cs typeface="Times New Roman" pitchFamily="18" charset="0"/>
              </a:rPr>
              <a:t> </a:t>
            </a:r>
          </a:p>
          <a:p>
            <a:pPr marL="396875" indent="-396875" algn="l" eaLnBrk="1" hangingPunct="1">
              <a:lnSpc>
                <a:spcPct val="90000"/>
              </a:lnSpc>
            </a:pPr>
            <a:endParaRPr lang="en-US" sz="2400" smtClean="0">
              <a:solidFill>
                <a:srgbClr val="00FF00"/>
              </a:solidFill>
              <a:cs typeface="Times New Roman" pitchFamily="18" charset="0"/>
            </a:endParaRPr>
          </a:p>
          <a:p>
            <a:pPr marL="396875" indent="-396875" algn="l" eaLnBrk="1" hangingPunct="1">
              <a:lnSpc>
                <a:spcPct val="90000"/>
              </a:lnSpc>
            </a:pPr>
            <a:r>
              <a:rPr lang="en-US" sz="2400" smtClean="0">
                <a:solidFill>
                  <a:schemeClr val="bg1"/>
                </a:solidFill>
                <a:ea typeface="Arial Unicode MS" pitchFamily="34" charset="-128"/>
                <a:cs typeface="Arial Unicode MS" pitchFamily="34" charset="-128"/>
              </a:rPr>
              <a:t>5. Select a metal that forms an oxide that is protective and stops the reaction </a:t>
            </a:r>
          </a:p>
          <a:p>
            <a:pPr marL="396875" indent="-396875" algn="l" eaLnBrk="1" hangingPunct="1">
              <a:lnSpc>
                <a:spcPct val="90000"/>
              </a:lnSpc>
              <a:buFontTx/>
              <a:buAutoNum type="arabicPeriod" startAt="6"/>
            </a:pPr>
            <a:r>
              <a:rPr lang="en-US" sz="2400" smtClean="0">
                <a:solidFill>
                  <a:srgbClr val="00FF00"/>
                </a:solidFill>
                <a:ea typeface="Arial Unicode MS" pitchFamily="34" charset="-128"/>
                <a:cs typeface="Arial Unicode MS" pitchFamily="34" charset="-128"/>
              </a:rPr>
              <a:t>Use thicker materials for corrosion allow</a:t>
            </a:r>
          </a:p>
          <a:p>
            <a:pPr marL="396875" indent="-396875" algn="l" eaLnBrk="1" hangingPunct="1">
              <a:lnSpc>
                <a:spcPct val="90000"/>
              </a:lnSpc>
              <a:buFontTx/>
              <a:buAutoNum type="arabicPeriod" startAt="6"/>
            </a:pPr>
            <a:r>
              <a:rPr lang="en-US" sz="2400" smtClean="0">
                <a:solidFill>
                  <a:schemeClr val="bg1"/>
                </a:solidFill>
                <a:cs typeface="Times New Roman" pitchFamily="18" charset="0"/>
              </a:rPr>
              <a:t>Control and consideration of environment</a:t>
            </a:r>
            <a:r>
              <a:rPr lang="en-US" sz="2400" b="1" smtClean="0">
                <a:solidFill>
                  <a:schemeClr val="bg1"/>
                </a:solidFill>
                <a:cs typeface="Times New Roman" pitchFamily="18" charset="0"/>
              </a:rPr>
              <a:t> </a:t>
            </a:r>
            <a:endParaRPr lang="en-US" sz="2400" smtClean="0">
              <a:solidFill>
                <a:schemeClr val="bg1"/>
              </a:solidFill>
              <a:ea typeface="Arial Unicode MS" pitchFamily="34" charset="-128"/>
              <a:cs typeface="Arial Unicode MS" pitchFamily="34" charset="-128"/>
            </a:endParaRPr>
          </a:p>
          <a:p>
            <a:pPr marL="396875" indent="-396875" algn="l" eaLnBrk="1" hangingPunct="1">
              <a:lnSpc>
                <a:spcPct val="90000"/>
              </a:lnSpc>
            </a:pPr>
            <a:endParaRPr lang="en-US" sz="2400" smtClean="0">
              <a:solidFill>
                <a:schemeClr val="bg1"/>
              </a:solidFill>
            </a:endParaRPr>
          </a:p>
        </p:txBody>
      </p:sp>
      <p:sp>
        <p:nvSpPr>
          <p:cNvPr id="44035" name="Rectangle 3"/>
          <p:cNvSpPr>
            <a:spLocks noGrp="1" noChangeArrowheads="1"/>
          </p:cNvSpPr>
          <p:nvPr>
            <p:ph type="ctrTitle"/>
          </p:nvPr>
        </p:nvSpPr>
        <p:spPr>
          <a:xfrm>
            <a:off x="1219200" y="0"/>
            <a:ext cx="7696200" cy="838200"/>
          </a:xfrm>
        </p:spPr>
        <p:txBody>
          <a:bodyPr lIns="92075" tIns="46038" rIns="92075" bIns="46038"/>
          <a:lstStyle/>
          <a:p>
            <a:pPr eaLnBrk="1" hangingPunct="1">
              <a:defRPr/>
            </a:pPr>
            <a:r>
              <a:rPr lang="en-US" sz="3600" b="1" smtClean="0">
                <a:solidFill>
                  <a:srgbClr val="FFFF00"/>
                </a:solidFill>
                <a:effectLst>
                  <a:outerShdw blurRad="38100" dist="38100" dir="2700000" algn="tl">
                    <a:srgbClr val="000000"/>
                  </a:outerShdw>
                </a:effectLst>
              </a:rPr>
              <a:t>Control of Uniform Corrosion</a:t>
            </a:r>
          </a:p>
        </p:txBody>
      </p:sp>
      <p:sp>
        <p:nvSpPr>
          <p:cNvPr id="44036" name="Rectangle 4"/>
          <p:cNvSpPr>
            <a:spLocks noChangeArrowheads="1"/>
          </p:cNvSpPr>
          <p:nvPr/>
        </p:nvSpPr>
        <p:spPr bwMode="auto">
          <a:xfrm>
            <a:off x="0" y="1752600"/>
            <a:ext cx="9144000" cy="434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endParaRPr lang="en-US" sz="2400">
              <a:ea typeface="Arial Unicode MS" pitchFamily="34" charset="-128"/>
              <a:cs typeface="Arial Unicode MS" pitchFamily="34" charset="-128"/>
            </a:endParaRPr>
          </a:p>
          <a:p>
            <a:pPr algn="ctr">
              <a:spcBef>
                <a:spcPct val="20000"/>
              </a:spcBef>
            </a:pPr>
            <a:endParaRPr lang="en-US" sz="2400" b="1">
              <a:solidFill>
                <a:schemeClr val="bg1"/>
              </a:solidFill>
              <a:cs typeface="Times New Roman" pitchFamily="18" charset="0"/>
            </a:endParaRPr>
          </a:p>
          <a:p>
            <a:pPr algn="ctr">
              <a:spcBef>
                <a:spcPct val="20000"/>
              </a:spcBef>
            </a:pPr>
            <a:r>
              <a:rPr lang="en-US" sz="2400" b="1">
                <a:solidFill>
                  <a:schemeClr val="bg1"/>
                </a:solidFill>
                <a:cs typeface="Times New Roman" pitchFamily="18" charset="0"/>
              </a:rPr>
              <a:t> </a:t>
            </a:r>
            <a:endParaRPr lang="en-US" sz="2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ox(out)">
                                      <p:cBhvr>
                                        <p:cTn id="7" dur="500"/>
                                        <p:tgtEl>
                                          <p:spTgt spid="4403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4">
                                            <p:txEl>
                                              <p:pRg st="1" end="1"/>
                                            </p:txEl>
                                          </p:spTgt>
                                        </p:tgtEl>
                                        <p:attrNameLst>
                                          <p:attrName>style.visibility</p:attrName>
                                        </p:attrNameLst>
                                      </p:cBhvr>
                                      <p:to>
                                        <p:strVal val="visible"/>
                                      </p:to>
                                    </p:set>
                                    <p:animEffect transition="in" filter="wipe(left)">
                                      <p:cBhvr>
                                        <p:cTn id="12" dur="500"/>
                                        <p:tgtEl>
                                          <p:spTgt spid="440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4">
                                            <p:txEl>
                                              <p:pRg st="2" end="2"/>
                                            </p:txEl>
                                          </p:spTgt>
                                        </p:tgtEl>
                                        <p:attrNameLst>
                                          <p:attrName>style.visibility</p:attrName>
                                        </p:attrNameLst>
                                      </p:cBhvr>
                                      <p:to>
                                        <p:strVal val="visible"/>
                                      </p:to>
                                    </p:set>
                                    <p:animEffect transition="in" filter="wipe(left)">
                                      <p:cBhvr>
                                        <p:cTn id="17" dur="500"/>
                                        <p:tgtEl>
                                          <p:spTgt spid="4403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4">
                                            <p:txEl>
                                              <p:pRg st="3" end="3"/>
                                            </p:txEl>
                                          </p:spTgt>
                                        </p:tgtEl>
                                        <p:attrNameLst>
                                          <p:attrName>style.visibility</p:attrName>
                                        </p:attrNameLst>
                                      </p:cBhvr>
                                      <p:to>
                                        <p:strVal val="visible"/>
                                      </p:to>
                                    </p:set>
                                    <p:animEffect transition="in" filter="wipe(left)">
                                      <p:cBhvr>
                                        <p:cTn id="22" dur="500"/>
                                        <p:tgtEl>
                                          <p:spTgt spid="4403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034">
                                            <p:txEl>
                                              <p:pRg st="4" end="4"/>
                                            </p:txEl>
                                          </p:spTgt>
                                        </p:tgtEl>
                                        <p:attrNameLst>
                                          <p:attrName>style.visibility</p:attrName>
                                        </p:attrNameLst>
                                      </p:cBhvr>
                                      <p:to>
                                        <p:strVal val="visible"/>
                                      </p:to>
                                    </p:set>
                                    <p:animEffect transition="in" filter="wipe(left)">
                                      <p:cBhvr>
                                        <p:cTn id="27" dur="500"/>
                                        <p:tgtEl>
                                          <p:spTgt spid="4403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034">
                                            <p:txEl>
                                              <p:pRg st="6" end="6"/>
                                            </p:txEl>
                                          </p:spTgt>
                                        </p:tgtEl>
                                        <p:attrNameLst>
                                          <p:attrName>style.visibility</p:attrName>
                                        </p:attrNameLst>
                                      </p:cBhvr>
                                      <p:to>
                                        <p:strVal val="visible"/>
                                      </p:to>
                                    </p:set>
                                    <p:animEffect transition="in" filter="wipe(left)">
                                      <p:cBhvr>
                                        <p:cTn id="32" dur="500"/>
                                        <p:tgtEl>
                                          <p:spTgt spid="44034">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034">
                                            <p:txEl>
                                              <p:pRg st="7" end="7"/>
                                            </p:txEl>
                                          </p:spTgt>
                                        </p:tgtEl>
                                        <p:attrNameLst>
                                          <p:attrName>style.visibility</p:attrName>
                                        </p:attrNameLst>
                                      </p:cBhvr>
                                      <p:to>
                                        <p:strVal val="visible"/>
                                      </p:to>
                                    </p:set>
                                    <p:animEffect transition="in" filter="wipe(left)">
                                      <p:cBhvr>
                                        <p:cTn id="37" dur="500"/>
                                        <p:tgtEl>
                                          <p:spTgt spid="44034">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034">
                                            <p:txEl>
                                              <p:pRg st="8" end="8"/>
                                            </p:txEl>
                                          </p:spTgt>
                                        </p:tgtEl>
                                        <p:attrNameLst>
                                          <p:attrName>style.visibility</p:attrName>
                                        </p:attrNameLst>
                                      </p:cBhvr>
                                      <p:to>
                                        <p:strVal val="visible"/>
                                      </p:to>
                                    </p:set>
                                    <p:animEffect transition="in" filter="wipe(left)">
                                      <p:cBhvr>
                                        <p:cTn id="42" dur="500"/>
                                        <p:tgtEl>
                                          <p:spTgt spid="44034">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036">
                                            <p:txEl>
                                              <p:pRg st="2" end="2"/>
                                            </p:txEl>
                                          </p:spTgt>
                                        </p:tgtEl>
                                        <p:attrNameLst>
                                          <p:attrName>style.visibility</p:attrName>
                                        </p:attrNameLst>
                                      </p:cBhvr>
                                      <p:to>
                                        <p:strVal val="visible"/>
                                      </p:to>
                                    </p:set>
                                    <p:animEffect transition="in" filter="wipe(left)">
                                      <p:cBhvr>
                                        <p:cTn id="47" dur="500"/>
                                        <p:tgtEl>
                                          <p:spTgt spid="440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autoUpdateAnimBg="0"/>
      <p:bldP spid="44035" grpId="0" build="p" autoUpdateAnimBg="0"/>
      <p:bldP spid="4403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uniform_corrosion"/>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477000" y="0"/>
            <a:ext cx="2667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59" name="Picture 3" descr="uniform corrosion, general corrosion, effect of oxygen"/>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228600"/>
            <a:ext cx="2663825" cy="225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0" name="Picture 4" descr="uniform corrosion,general corrosion,effect of nitrogen"/>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28600" y="3886200"/>
            <a:ext cx="2479675" cy="225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5061" name="Group 5"/>
          <p:cNvGrpSpPr>
            <a:grpSpLocks/>
          </p:cNvGrpSpPr>
          <p:nvPr/>
        </p:nvGrpSpPr>
        <p:grpSpPr bwMode="auto">
          <a:xfrm>
            <a:off x="0" y="2590800"/>
            <a:ext cx="6019800" cy="914400"/>
            <a:chOff x="0" y="0"/>
            <a:chExt cx="7842" cy="403"/>
          </a:xfrm>
        </p:grpSpPr>
        <p:grpSp>
          <p:nvGrpSpPr>
            <p:cNvPr id="12307" name="Group 6"/>
            <p:cNvGrpSpPr>
              <a:grpSpLocks/>
            </p:cNvGrpSpPr>
            <p:nvPr/>
          </p:nvGrpSpPr>
          <p:grpSpPr bwMode="auto">
            <a:xfrm>
              <a:off x="0" y="0"/>
              <a:ext cx="7842" cy="403"/>
              <a:chOff x="0" y="0"/>
              <a:chExt cx="7842" cy="403"/>
            </a:xfrm>
          </p:grpSpPr>
          <p:sp>
            <p:nvSpPr>
              <p:cNvPr id="45063" name="Rectangle 7"/>
              <p:cNvSpPr>
                <a:spLocks noChangeArrowheads="1"/>
              </p:cNvSpPr>
              <p:nvPr/>
            </p:nvSpPr>
            <p:spPr bwMode="auto">
              <a:xfrm>
                <a:off x="0" y="0"/>
                <a:ext cx="7842"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defRPr/>
                </a:pPr>
                <a:endParaRPr lang="en-US" sz="2000">
                  <a:latin typeface="Times New Roman" pitchFamily="18" charset="0"/>
                  <a:cs typeface="Times New Roman" pitchFamily="18" charset="0"/>
                </a:endParaRPr>
              </a:p>
              <a:p>
                <a:pPr algn="ctr">
                  <a:defRPr/>
                </a:pPr>
                <a:r>
                  <a:rPr lang="en-US" sz="2000" b="1">
                    <a:solidFill>
                      <a:schemeClr val="bg1"/>
                    </a:solidFill>
                    <a:effectLst>
                      <a:outerShdw blurRad="38100" dist="38100" dir="2700000" algn="tl">
                        <a:srgbClr val="000000"/>
                      </a:outerShdw>
                    </a:effectLst>
                    <a:latin typeface="Times New Roman" pitchFamily="18" charset="0"/>
                    <a:cs typeface="Times New Roman" pitchFamily="18" charset="0"/>
                  </a:rPr>
                  <a:t>UNIFORM CORROSION (RUSTING) </a:t>
                </a:r>
              </a:p>
              <a:p>
                <a:pPr algn="ctr">
                  <a:defRPr/>
                </a:pPr>
                <a:r>
                  <a:rPr lang="en-US" sz="2000" b="1">
                    <a:solidFill>
                      <a:schemeClr val="bg1"/>
                    </a:solidFill>
                    <a:effectLst>
                      <a:outerShdw blurRad="38100" dist="38100" dir="2700000" algn="tl">
                        <a:srgbClr val="000000"/>
                      </a:outerShdw>
                    </a:effectLst>
                    <a:latin typeface="Times New Roman" pitchFamily="18" charset="0"/>
                    <a:cs typeface="Times New Roman" pitchFamily="18" charset="0"/>
                  </a:rPr>
                  <a:t>of a pair of steel nuts used to fasten a galvanized steel clamp on a street lamp post. </a:t>
                </a:r>
              </a:p>
              <a:p>
                <a:pPr eaLnBrk="0" hangingPunct="0">
                  <a:defRPr/>
                </a:pPr>
                <a:endParaRPr lang="en-US" sz="2000" b="1">
                  <a:solidFill>
                    <a:schemeClr val="bg1"/>
                  </a:solidFill>
                  <a:effectLst>
                    <a:outerShdw blurRad="38100" dist="38100" dir="2700000" algn="tl">
                      <a:srgbClr val="000000"/>
                    </a:outerShdw>
                  </a:effectLst>
                  <a:latin typeface="Times New Roman" pitchFamily="18" charset="0"/>
                </a:endParaRPr>
              </a:p>
            </p:txBody>
          </p:sp>
          <p:sp>
            <p:nvSpPr>
              <p:cNvPr id="12310" name="Rectangle 8"/>
              <p:cNvSpPr>
                <a:spLocks noChangeArrowheads="1"/>
              </p:cNvSpPr>
              <p:nvPr/>
            </p:nvSpPr>
            <p:spPr bwMode="auto">
              <a:xfrm>
                <a:off x="0" y="0"/>
                <a:ext cx="7842"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7">
                    <a:solidFill>
                      <a:srgbClr val="A0A0A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08" name="Rectangle 9"/>
            <p:cNvSpPr>
              <a:spLocks noChangeArrowheads="1"/>
            </p:cNvSpPr>
            <p:nvPr/>
          </p:nvSpPr>
          <p:spPr bwMode="auto">
            <a:xfrm>
              <a:off x="0" y="0"/>
              <a:ext cx="7842"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
                  <a:solidFill>
                    <a:srgbClr val="11111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66" name="Group 10"/>
          <p:cNvGrpSpPr>
            <a:grpSpLocks/>
          </p:cNvGrpSpPr>
          <p:nvPr/>
        </p:nvGrpSpPr>
        <p:grpSpPr bwMode="auto">
          <a:xfrm>
            <a:off x="3200400" y="0"/>
            <a:ext cx="3200400" cy="1143000"/>
            <a:chOff x="0" y="0"/>
            <a:chExt cx="6646" cy="403"/>
          </a:xfrm>
        </p:grpSpPr>
        <p:grpSp>
          <p:nvGrpSpPr>
            <p:cNvPr id="12303" name="Group 11"/>
            <p:cNvGrpSpPr>
              <a:grpSpLocks/>
            </p:cNvGrpSpPr>
            <p:nvPr/>
          </p:nvGrpSpPr>
          <p:grpSpPr bwMode="auto">
            <a:xfrm>
              <a:off x="0" y="0"/>
              <a:ext cx="6646" cy="403"/>
              <a:chOff x="0" y="0"/>
              <a:chExt cx="6646" cy="403"/>
            </a:xfrm>
          </p:grpSpPr>
          <p:sp>
            <p:nvSpPr>
              <p:cNvPr id="45068" name="Rectangle 12"/>
              <p:cNvSpPr>
                <a:spLocks noChangeArrowheads="1"/>
              </p:cNvSpPr>
              <p:nvPr/>
            </p:nvSpPr>
            <p:spPr bwMode="auto">
              <a:xfrm>
                <a:off x="0" y="0"/>
                <a:ext cx="6646"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400">
                    <a:solidFill>
                      <a:schemeClr val="bg1"/>
                    </a:solidFill>
                    <a:latin typeface="Times New Roman" pitchFamily="18" charset="0"/>
                    <a:cs typeface="Times New Roman" pitchFamily="18" charset="0"/>
                  </a:rPr>
                  <a:t>Surface after immersion</a:t>
                </a:r>
                <a:r>
                  <a:rPr lang="en-US" sz="2400">
                    <a:latin typeface="Times New Roman" pitchFamily="18" charset="0"/>
                    <a:cs typeface="Times New Roman" pitchFamily="18" charset="0"/>
                  </a:rPr>
                  <a:t> </a:t>
                </a:r>
                <a:r>
                  <a:rPr lang="en-US" sz="2400">
                    <a:solidFill>
                      <a:schemeClr val="bg1"/>
                    </a:solidFill>
                    <a:latin typeface="Times New Roman" pitchFamily="18" charset="0"/>
                    <a:cs typeface="Times New Roman" pitchFamily="18" charset="0"/>
                  </a:rPr>
                  <a:t>in </a:t>
                </a:r>
                <a:r>
                  <a:rPr lang="en-US" sz="2400">
                    <a:solidFill>
                      <a:srgbClr val="FF3300"/>
                    </a:solidFill>
                    <a:effectLst>
                      <a:outerShdw blurRad="38100" dist="38100" dir="2700000" algn="tl">
                        <a:srgbClr val="000000"/>
                      </a:outerShdw>
                    </a:effectLst>
                    <a:latin typeface="Times New Roman" pitchFamily="18" charset="0"/>
                    <a:cs typeface="Times New Roman" pitchFamily="18" charset="0"/>
                  </a:rPr>
                  <a:t>aerated</a:t>
                </a:r>
                <a:r>
                  <a:rPr lang="en-US" sz="2400">
                    <a:solidFill>
                      <a:schemeClr val="bg1"/>
                    </a:solidFill>
                    <a:latin typeface="Times New Roman" pitchFamily="18" charset="0"/>
                    <a:cs typeface="Times New Roman" pitchFamily="18" charset="0"/>
                  </a:rPr>
                  <a:t> water </a:t>
                </a:r>
              </a:p>
              <a:p>
                <a:pPr algn="ctr" eaLnBrk="0" hangingPunct="0">
                  <a:defRPr/>
                </a:pPr>
                <a:endParaRPr lang="en-US" sz="2400">
                  <a:latin typeface="Times New Roman" pitchFamily="18" charset="0"/>
                </a:endParaRPr>
              </a:p>
            </p:txBody>
          </p:sp>
          <p:sp>
            <p:nvSpPr>
              <p:cNvPr id="12306" name="Rectangle 13"/>
              <p:cNvSpPr>
                <a:spLocks noChangeArrowheads="1"/>
              </p:cNvSpPr>
              <p:nvPr/>
            </p:nvSpPr>
            <p:spPr bwMode="auto">
              <a:xfrm>
                <a:off x="0" y="0"/>
                <a:ext cx="6646"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04" name="Rectangle 14"/>
            <p:cNvSpPr>
              <a:spLocks noChangeArrowheads="1"/>
            </p:cNvSpPr>
            <p:nvPr/>
          </p:nvSpPr>
          <p:spPr bwMode="auto">
            <a:xfrm>
              <a:off x="0" y="0"/>
              <a:ext cx="6646" cy="403"/>
            </a:xfrm>
            <a:prstGeom prst="rect">
              <a:avLst/>
            </a:prstGeom>
            <a:noFill/>
            <a:ln w="1">
              <a:solidFill>
                <a:srgbClr val="11111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071" name="AutoShape 15"/>
          <p:cNvSpPr>
            <a:spLocks noChangeArrowheads="1"/>
          </p:cNvSpPr>
          <p:nvPr/>
        </p:nvSpPr>
        <p:spPr bwMode="auto">
          <a:xfrm>
            <a:off x="3352800" y="1295400"/>
            <a:ext cx="609600" cy="457200"/>
          </a:xfrm>
          <a:prstGeom prst="leftArrow">
            <a:avLst>
              <a:gd name="adj1" fmla="val 50000"/>
              <a:gd name="adj2" fmla="val 33333"/>
            </a:avLst>
          </a:prstGeom>
          <a:solidFill>
            <a:srgbClr val="FF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072" name="Group 16"/>
          <p:cNvGrpSpPr>
            <a:grpSpLocks/>
          </p:cNvGrpSpPr>
          <p:nvPr/>
        </p:nvGrpSpPr>
        <p:grpSpPr bwMode="auto">
          <a:xfrm>
            <a:off x="3200400" y="4419600"/>
            <a:ext cx="3124200" cy="2209800"/>
            <a:chOff x="0" y="0"/>
            <a:chExt cx="7956" cy="403"/>
          </a:xfrm>
        </p:grpSpPr>
        <p:grpSp>
          <p:nvGrpSpPr>
            <p:cNvPr id="12299" name="Group 17"/>
            <p:cNvGrpSpPr>
              <a:grpSpLocks/>
            </p:cNvGrpSpPr>
            <p:nvPr/>
          </p:nvGrpSpPr>
          <p:grpSpPr bwMode="auto">
            <a:xfrm>
              <a:off x="0" y="0"/>
              <a:ext cx="7956" cy="403"/>
              <a:chOff x="0" y="0"/>
              <a:chExt cx="7956" cy="403"/>
            </a:xfrm>
          </p:grpSpPr>
          <p:sp>
            <p:nvSpPr>
              <p:cNvPr id="45074" name="Rectangle 18"/>
              <p:cNvSpPr>
                <a:spLocks noChangeArrowheads="1"/>
              </p:cNvSpPr>
              <p:nvPr/>
            </p:nvSpPr>
            <p:spPr bwMode="auto">
              <a:xfrm>
                <a:off x="0" y="0"/>
                <a:ext cx="7956"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400">
                    <a:solidFill>
                      <a:schemeClr val="bg1"/>
                    </a:solidFill>
                    <a:latin typeface="Times New Roman" pitchFamily="18" charset="0"/>
                    <a:cs typeface="Times New Roman" pitchFamily="18" charset="0"/>
                  </a:rPr>
                  <a:t>Surface exposed to</a:t>
                </a:r>
                <a:r>
                  <a:rPr lang="en-US" sz="2400">
                    <a:latin typeface="Times New Roman" pitchFamily="18" charset="0"/>
                    <a:cs typeface="Times New Roman" pitchFamily="18" charset="0"/>
                  </a:rPr>
                  <a:t> </a:t>
                </a:r>
                <a:r>
                  <a:rPr lang="en-US" sz="2400">
                    <a:solidFill>
                      <a:srgbClr val="FF3300"/>
                    </a:solidFill>
                    <a:effectLst>
                      <a:outerShdw blurRad="38100" dist="38100" dir="2700000" algn="tl">
                        <a:srgbClr val="000000"/>
                      </a:outerShdw>
                    </a:effectLst>
                    <a:latin typeface="Times New Roman" pitchFamily="18" charset="0"/>
                    <a:cs typeface="Times New Roman" pitchFamily="18" charset="0"/>
                  </a:rPr>
                  <a:t>deaerated water</a:t>
                </a:r>
                <a:r>
                  <a:rPr lang="en-US" sz="2400">
                    <a:effectLst>
                      <a:outerShdw blurRad="38100" dist="38100" dir="2700000" algn="tl">
                        <a:srgbClr val="FFFFFF"/>
                      </a:outerShdw>
                    </a:effectLst>
                    <a:latin typeface="Times New Roman" pitchFamily="18" charset="0"/>
                    <a:cs typeface="Times New Roman" pitchFamily="18" charset="0"/>
                  </a:rPr>
                  <a:t>,</a:t>
                </a:r>
                <a:r>
                  <a:rPr lang="en-US" sz="2400">
                    <a:latin typeface="Times New Roman" pitchFamily="18" charset="0"/>
                    <a:cs typeface="Times New Roman" pitchFamily="18" charset="0"/>
                  </a:rPr>
                  <a:t> </a:t>
                </a:r>
              </a:p>
              <a:p>
                <a:pPr algn="ctr">
                  <a:defRPr/>
                </a:pPr>
                <a:r>
                  <a:rPr lang="en-US" sz="2400">
                    <a:solidFill>
                      <a:schemeClr val="bg1"/>
                    </a:solidFill>
                    <a:latin typeface="Times New Roman" pitchFamily="18" charset="0"/>
                    <a:cs typeface="Times New Roman" pitchFamily="18" charset="0"/>
                  </a:rPr>
                  <a:t>retained their metallic appearance with no visible corrosion (rust).</a:t>
                </a:r>
              </a:p>
              <a:p>
                <a:pPr eaLnBrk="0" hangingPunct="0">
                  <a:defRPr/>
                </a:pPr>
                <a:endParaRPr lang="en-US" sz="2400">
                  <a:latin typeface="Times New Roman" pitchFamily="18" charset="0"/>
                </a:endParaRPr>
              </a:p>
            </p:txBody>
          </p:sp>
          <p:sp>
            <p:nvSpPr>
              <p:cNvPr id="12302" name="Rectangle 19"/>
              <p:cNvSpPr>
                <a:spLocks noChangeArrowheads="1"/>
              </p:cNvSpPr>
              <p:nvPr/>
            </p:nvSpPr>
            <p:spPr bwMode="auto">
              <a:xfrm>
                <a:off x="0" y="0"/>
                <a:ext cx="7956"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00" name="Rectangle 20"/>
            <p:cNvSpPr>
              <a:spLocks noChangeArrowheads="1"/>
            </p:cNvSpPr>
            <p:nvPr/>
          </p:nvSpPr>
          <p:spPr bwMode="auto">
            <a:xfrm>
              <a:off x="0" y="0"/>
              <a:ext cx="7956" cy="403"/>
            </a:xfrm>
            <a:prstGeom prst="rect">
              <a:avLst/>
            </a:prstGeom>
            <a:noFill/>
            <a:ln w="1">
              <a:solidFill>
                <a:srgbClr val="11111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077" name="AutoShape 21"/>
          <p:cNvSpPr>
            <a:spLocks noChangeArrowheads="1"/>
          </p:cNvSpPr>
          <p:nvPr/>
        </p:nvSpPr>
        <p:spPr bwMode="auto">
          <a:xfrm>
            <a:off x="3352800" y="3733800"/>
            <a:ext cx="685800" cy="457200"/>
          </a:xfrm>
          <a:prstGeom prst="leftArrow">
            <a:avLst>
              <a:gd name="adj1" fmla="val 50000"/>
              <a:gd name="adj2" fmla="val 37500"/>
            </a:avLst>
          </a:prstGeom>
          <a:solidFill>
            <a:srgbClr val="FF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8" name="AutoShape 22"/>
          <p:cNvSpPr>
            <a:spLocks noChangeArrowheads="1"/>
          </p:cNvSpPr>
          <p:nvPr/>
        </p:nvSpPr>
        <p:spPr bwMode="auto">
          <a:xfrm>
            <a:off x="6019800" y="2971800"/>
            <a:ext cx="457200" cy="457200"/>
          </a:xfrm>
          <a:custGeom>
            <a:avLst/>
            <a:gdLst>
              <a:gd name="T0" fmla="*/ 342900 w 21600"/>
              <a:gd name="T1" fmla="*/ 0 h 21600"/>
              <a:gd name="T2" fmla="*/ 0 w 21600"/>
              <a:gd name="T3" fmla="*/ 228600 h 21600"/>
              <a:gd name="T4" fmla="*/ 342900 w 21600"/>
              <a:gd name="T5" fmla="*/ 457200 h 21600"/>
              <a:gd name="T6" fmla="*/ 457200 w 21600"/>
              <a:gd name="T7" fmla="*/ 228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slide(fromRight)">
                                      <p:cBhvr>
                                        <p:cTn id="7" dur="1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2" fill="hold" nodeType="clickEffect">
                                  <p:stCondLst>
                                    <p:cond delay="0"/>
                                  </p:stCondLst>
                                  <p:childTnLst>
                                    <p:set>
                                      <p:cBhvr>
                                        <p:cTn id="11" dur="1" fill="hold">
                                          <p:stCondLst>
                                            <p:cond delay="0"/>
                                          </p:stCondLst>
                                        </p:cTn>
                                        <p:tgtEl>
                                          <p:spTgt spid="45061"/>
                                        </p:tgtEl>
                                        <p:attrNameLst>
                                          <p:attrName>style.visibility</p:attrName>
                                        </p:attrNameLst>
                                      </p:cBhvr>
                                      <p:to>
                                        <p:strVal val="visible"/>
                                      </p:to>
                                    </p:set>
                                    <p:anim calcmode="lin" valueType="num">
                                      <p:cBhvr additive="base">
                                        <p:cTn id="12" dur="1000" fill="hold"/>
                                        <p:tgtEl>
                                          <p:spTgt spid="45061"/>
                                        </p:tgtEl>
                                        <p:attrNameLst>
                                          <p:attrName>ppt_x</p:attrName>
                                        </p:attrNameLst>
                                      </p:cBhvr>
                                      <p:tavLst>
                                        <p:tav tm="0">
                                          <p:val>
                                            <p:strVal val="1+#ppt_w/2"/>
                                          </p:val>
                                        </p:tav>
                                        <p:tav tm="100000">
                                          <p:val>
                                            <p:strVal val="#ppt_x"/>
                                          </p:val>
                                        </p:tav>
                                      </p:tavLst>
                                    </p:anim>
                                    <p:anim calcmode="lin" valueType="num">
                                      <p:cBhvr additive="base">
                                        <p:cTn id="13" dur="1000" fill="hold"/>
                                        <p:tgtEl>
                                          <p:spTgt spid="4506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5078"/>
                                        </p:tgtEl>
                                        <p:attrNameLst>
                                          <p:attrName>style.visibility</p:attrName>
                                        </p:attrNameLst>
                                      </p:cBhvr>
                                      <p:to>
                                        <p:strVal val="visible"/>
                                      </p:to>
                                    </p:set>
                                    <p:animEffect transition="in" filter="wipe(left)">
                                      <p:cBhvr>
                                        <p:cTn id="18" dur="500"/>
                                        <p:tgtEl>
                                          <p:spTgt spid="4507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505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nodeType="clickEffect">
                                  <p:stCondLst>
                                    <p:cond delay="0"/>
                                  </p:stCondLst>
                                  <p:childTnLst>
                                    <p:set>
                                      <p:cBhvr>
                                        <p:cTn id="26" dur="1" fill="hold">
                                          <p:stCondLst>
                                            <p:cond delay="0"/>
                                          </p:stCondLst>
                                        </p:cTn>
                                        <p:tgtEl>
                                          <p:spTgt spid="45066"/>
                                        </p:tgtEl>
                                        <p:attrNameLst>
                                          <p:attrName>style.visibility</p:attrName>
                                        </p:attrNameLst>
                                      </p:cBhvr>
                                      <p:to>
                                        <p:strVal val="visible"/>
                                      </p:to>
                                    </p:set>
                                    <p:anim calcmode="lin" valueType="num">
                                      <p:cBhvr additive="base">
                                        <p:cTn id="27" dur="500" fill="hold"/>
                                        <p:tgtEl>
                                          <p:spTgt spid="45066"/>
                                        </p:tgtEl>
                                        <p:attrNameLst>
                                          <p:attrName>ppt_x</p:attrName>
                                        </p:attrNameLst>
                                      </p:cBhvr>
                                      <p:tavLst>
                                        <p:tav tm="0">
                                          <p:val>
                                            <p:strVal val="#ppt_x"/>
                                          </p:val>
                                        </p:tav>
                                        <p:tav tm="100000">
                                          <p:val>
                                            <p:strVal val="#ppt_x"/>
                                          </p:val>
                                        </p:tav>
                                      </p:tavLst>
                                    </p:anim>
                                    <p:anim calcmode="lin" valueType="num">
                                      <p:cBhvr additive="base">
                                        <p:cTn id="28" dur="500" fill="hold"/>
                                        <p:tgtEl>
                                          <p:spTgt spid="45066"/>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5071"/>
                                        </p:tgtEl>
                                        <p:attrNameLst>
                                          <p:attrName>style.visibility</p:attrName>
                                        </p:attrNameLst>
                                      </p:cBhvr>
                                      <p:to>
                                        <p:strVal val="visible"/>
                                      </p:to>
                                    </p:set>
                                    <p:animEffect transition="in" filter="wipe(left)">
                                      <p:cBhvr>
                                        <p:cTn id="33" dur="500"/>
                                        <p:tgtEl>
                                          <p:spTgt spid="4507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45060"/>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1" fill="hold" nodeType="clickEffect">
                                  <p:stCondLst>
                                    <p:cond delay="0"/>
                                  </p:stCondLst>
                                  <p:childTnLst>
                                    <p:set>
                                      <p:cBhvr>
                                        <p:cTn id="41" dur="1" fill="hold">
                                          <p:stCondLst>
                                            <p:cond delay="0"/>
                                          </p:stCondLst>
                                        </p:cTn>
                                        <p:tgtEl>
                                          <p:spTgt spid="45072"/>
                                        </p:tgtEl>
                                        <p:attrNameLst>
                                          <p:attrName>style.visibility</p:attrName>
                                        </p:attrNameLst>
                                      </p:cBhvr>
                                      <p:to>
                                        <p:strVal val="visible"/>
                                      </p:to>
                                    </p:set>
                                    <p:anim calcmode="lin" valueType="num">
                                      <p:cBhvr additive="base">
                                        <p:cTn id="42" dur="500" fill="hold"/>
                                        <p:tgtEl>
                                          <p:spTgt spid="45072"/>
                                        </p:tgtEl>
                                        <p:attrNameLst>
                                          <p:attrName>ppt_x</p:attrName>
                                        </p:attrNameLst>
                                      </p:cBhvr>
                                      <p:tavLst>
                                        <p:tav tm="0">
                                          <p:val>
                                            <p:strVal val="#ppt_x"/>
                                          </p:val>
                                        </p:tav>
                                        <p:tav tm="100000">
                                          <p:val>
                                            <p:strVal val="#ppt_x"/>
                                          </p:val>
                                        </p:tav>
                                      </p:tavLst>
                                    </p:anim>
                                    <p:anim calcmode="lin" valueType="num">
                                      <p:cBhvr additive="base">
                                        <p:cTn id="43" dur="500" fill="hold"/>
                                        <p:tgtEl>
                                          <p:spTgt spid="45072"/>
                                        </p:tgtEl>
                                        <p:attrNameLst>
                                          <p:attrName>ppt_y</p:attrName>
                                        </p:attrNameLst>
                                      </p:cBhvr>
                                      <p:tavLst>
                                        <p:tav tm="0">
                                          <p:val>
                                            <p:strVal val="0-#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5077"/>
                                        </p:tgtEl>
                                        <p:attrNameLst>
                                          <p:attrName>style.visibility</p:attrName>
                                        </p:attrNameLst>
                                      </p:cBhvr>
                                      <p:to>
                                        <p:strVal val="visible"/>
                                      </p:to>
                                    </p:set>
                                    <p:animEffect transition="in" filter="wipe(left)">
                                      <p:cBhvr>
                                        <p:cTn id="48" dur="500"/>
                                        <p:tgtEl>
                                          <p:spTgt spid="45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1" grpId="0" animBg="1"/>
      <p:bldP spid="45077" grpId="0" animBg="1"/>
      <p:bldP spid="450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039-devil%27s_elbow-rust_under_bridge16_sm">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4572000"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79" name="Rectangle 3"/>
          <p:cNvSpPr>
            <a:spLocks noChangeArrowheads="1"/>
          </p:cNvSpPr>
          <p:nvPr/>
        </p:nvSpPr>
        <p:spPr bwMode="auto">
          <a:xfrm>
            <a:off x="0" y="5943600"/>
            <a:ext cx="44958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b="1">
                <a:solidFill>
                  <a:schemeClr val="bg1"/>
                </a:solidFill>
                <a:effectLst>
                  <a:outerShdw blurRad="38100" dist="38100" dir="2700000" algn="tl">
                    <a:srgbClr val="000000"/>
                  </a:outerShdw>
                </a:effectLst>
                <a:latin typeface="Times New Roman" pitchFamily="18" charset="0"/>
              </a:rPr>
              <a:t>This gusset plate is nearly rusted through.</a:t>
            </a:r>
            <a:r>
              <a:rPr lang="en-US">
                <a:solidFill>
                  <a:schemeClr val="bg1"/>
                </a:solidFill>
                <a:effectLst>
                  <a:outerShdw blurRad="38100" dist="38100" dir="2700000" algn="tl">
                    <a:srgbClr val="000000"/>
                  </a:outerShdw>
                </a:effectLst>
                <a:latin typeface="Times New Roman" pitchFamily="18" charset="0"/>
              </a:rPr>
              <a:t/>
            </a:r>
            <a:br>
              <a:rPr lang="en-US">
                <a:solidFill>
                  <a:schemeClr val="bg1"/>
                </a:solidFill>
                <a:effectLst>
                  <a:outerShdw blurRad="38100" dist="38100" dir="2700000" algn="tl">
                    <a:srgbClr val="000000"/>
                  </a:outerShdw>
                </a:effectLst>
                <a:latin typeface="Times New Roman" pitchFamily="18" charset="0"/>
              </a:rPr>
            </a:br>
            <a:endParaRPr lang="en-US">
              <a:solidFill>
                <a:schemeClr val="bg1"/>
              </a:solidFill>
              <a:effectLst>
                <a:outerShdw blurRad="38100" dist="38100" dir="2700000" algn="tl">
                  <a:srgbClr val="000000"/>
                </a:outerShdw>
              </a:effectLst>
              <a:latin typeface="Times New Roman" pitchFamily="18" charset="0"/>
            </a:endParaRPr>
          </a:p>
        </p:txBody>
      </p:sp>
      <p:pic>
        <p:nvPicPr>
          <p:cNvPr id="50180" name="Picture 4" descr="lower_cord_rust2_sm">
            <a:hlinkClick r:id="rId5"/>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572000" y="0"/>
            <a:ext cx="4572000"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81" name="Rectangle 5"/>
          <p:cNvSpPr>
            <a:spLocks noChangeArrowheads="1"/>
          </p:cNvSpPr>
          <p:nvPr/>
        </p:nvSpPr>
        <p:spPr bwMode="auto">
          <a:xfrm>
            <a:off x="4648200" y="5715000"/>
            <a:ext cx="4495800" cy="1190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defRPr/>
            </a:pPr>
            <a:r>
              <a:rPr lang="en-US" b="1">
                <a:solidFill>
                  <a:schemeClr val="bg1"/>
                </a:solidFill>
                <a:effectLst>
                  <a:outerShdw blurRad="38100" dist="38100" dir="2700000" algn="tl">
                    <a:srgbClr val="000000"/>
                  </a:outerShdw>
                </a:effectLst>
              </a:rPr>
              <a:t>Perhaps the most serious structural problem is the RUST </a:t>
            </a:r>
          </a:p>
          <a:p>
            <a:pPr>
              <a:defRPr/>
            </a:pPr>
            <a:r>
              <a:rPr lang="en-US" b="1">
                <a:solidFill>
                  <a:schemeClr val="bg1"/>
                </a:solidFill>
                <a:effectLst>
                  <a:outerShdw blurRad="38100" dist="38100" dir="2700000" algn="tl">
                    <a:srgbClr val="000000"/>
                  </a:outerShdw>
                </a:effectLst>
              </a:rPr>
              <a:t>that has nearly eaten away half the lower cord under</a:t>
            </a:r>
            <a:r>
              <a:rPr lang="en-US" b="1">
                <a:solidFill>
                  <a:schemeClr val="bg2"/>
                </a:solidFill>
                <a:effectLst>
                  <a:outerShdw blurRad="38100" dist="38100" dir="2700000" algn="tl">
                    <a:srgbClr val="000000"/>
                  </a:outerShdw>
                </a:effectLst>
              </a:rPr>
              <a:t> </a:t>
            </a:r>
            <a:r>
              <a:rPr lang="en-US" b="1">
                <a:solidFill>
                  <a:schemeClr val="bg1"/>
                </a:solidFill>
                <a:effectLst>
                  <a:outerShdw blurRad="38100" dist="38100" dir="2700000" algn="tl">
                    <a:srgbClr val="000000"/>
                  </a:outerShdw>
                </a:effectLst>
              </a:rPr>
              <a:t>the bridge</a:t>
            </a:r>
          </a:p>
        </p:txBody>
      </p:sp>
      <p:sp>
        <p:nvSpPr>
          <p:cNvPr id="50182" name="Oval 6"/>
          <p:cNvSpPr>
            <a:spLocks noChangeArrowheads="1"/>
          </p:cNvSpPr>
          <p:nvPr/>
        </p:nvSpPr>
        <p:spPr bwMode="auto">
          <a:xfrm>
            <a:off x="685800" y="914400"/>
            <a:ext cx="2590800" cy="2590800"/>
          </a:xfrm>
          <a:prstGeom prst="ellipse">
            <a:avLst/>
          </a:prstGeom>
          <a:noFill/>
          <a:ln w="38100">
            <a:solidFill>
              <a:srgbClr val="FFFF00"/>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3" name="Oval 7"/>
          <p:cNvSpPr>
            <a:spLocks noChangeArrowheads="1"/>
          </p:cNvSpPr>
          <p:nvPr/>
        </p:nvSpPr>
        <p:spPr bwMode="auto">
          <a:xfrm>
            <a:off x="5638800" y="2209800"/>
            <a:ext cx="2514600" cy="2514600"/>
          </a:xfrm>
          <a:prstGeom prst="ellipse">
            <a:avLst/>
          </a:prstGeom>
          <a:noFill/>
          <a:ln w="38100">
            <a:solidFill>
              <a:srgbClr val="FFFF00"/>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ox(out)">
                                      <p:cBhvr>
                                        <p:cTn id="7" dur="500"/>
                                        <p:tgtEl>
                                          <p:spTgt spid="50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0179"/>
                                        </p:tgtEl>
                                        <p:attrNameLst>
                                          <p:attrName>style.visibility</p:attrName>
                                        </p:attrNameLst>
                                      </p:cBhvr>
                                      <p:to>
                                        <p:strVal val="visible"/>
                                      </p:to>
                                    </p:set>
                                    <p:anim calcmode="lin" valueType="num">
                                      <p:cBhvr additive="base">
                                        <p:cTn id="12" dur="500" fill="hold"/>
                                        <p:tgtEl>
                                          <p:spTgt spid="50179"/>
                                        </p:tgtEl>
                                        <p:attrNameLst>
                                          <p:attrName>ppt_x</p:attrName>
                                        </p:attrNameLst>
                                      </p:cBhvr>
                                      <p:tavLst>
                                        <p:tav tm="0">
                                          <p:val>
                                            <p:strVal val="#ppt_x"/>
                                          </p:val>
                                        </p:tav>
                                        <p:tav tm="100000">
                                          <p:val>
                                            <p:strVal val="#ppt_x"/>
                                          </p:val>
                                        </p:tav>
                                      </p:tavLst>
                                    </p:anim>
                                    <p:anim calcmode="lin" valueType="num">
                                      <p:cBhvr additive="base">
                                        <p:cTn id="13" dur="500" fill="hold"/>
                                        <p:tgtEl>
                                          <p:spTgt spid="5017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50180"/>
                                        </p:tgtEl>
                                        <p:attrNameLst>
                                          <p:attrName>style.visibility</p:attrName>
                                        </p:attrNameLst>
                                      </p:cBhvr>
                                      <p:to>
                                        <p:strVal val="visible"/>
                                      </p:to>
                                    </p:set>
                                    <p:animEffect transition="in" filter="box(out)">
                                      <p:cBhvr>
                                        <p:cTn id="18" dur="500"/>
                                        <p:tgtEl>
                                          <p:spTgt spid="5018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50181"/>
                                        </p:tgtEl>
                                        <p:attrNameLst>
                                          <p:attrName>style.visibility</p:attrName>
                                        </p:attrNameLst>
                                      </p:cBhvr>
                                      <p:to>
                                        <p:strVal val="visible"/>
                                      </p:to>
                                    </p:set>
                                    <p:anim calcmode="lin" valueType="num">
                                      <p:cBhvr additive="base">
                                        <p:cTn id="23" dur="500" fill="hold"/>
                                        <p:tgtEl>
                                          <p:spTgt spid="50181"/>
                                        </p:tgtEl>
                                        <p:attrNameLst>
                                          <p:attrName>ppt_x</p:attrName>
                                        </p:attrNameLst>
                                      </p:cBhvr>
                                      <p:tavLst>
                                        <p:tav tm="0">
                                          <p:val>
                                            <p:strVal val="#ppt_x"/>
                                          </p:val>
                                        </p:tav>
                                        <p:tav tm="100000">
                                          <p:val>
                                            <p:strVal val="#ppt_x"/>
                                          </p:val>
                                        </p:tav>
                                      </p:tavLst>
                                    </p:anim>
                                    <p:anim calcmode="lin" valueType="num">
                                      <p:cBhvr additive="base">
                                        <p:cTn id="24" dur="500" fill="hold"/>
                                        <p:tgtEl>
                                          <p:spTgt spid="5018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18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P spid="50181" grpId="0"/>
      <p:bldP spid="50182" grpId="0" animBg="1"/>
      <p:bldP spid="5018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1000" y="228600"/>
            <a:ext cx="8763000" cy="1143000"/>
          </a:xfrm>
        </p:spPr>
        <p:txBody>
          <a:bodyPr lIns="92075" tIns="46038" rIns="92075" bIns="46038"/>
          <a:lstStyle/>
          <a:p>
            <a:pPr eaLnBrk="1" hangingPunct="1">
              <a:defRPr/>
            </a:pPr>
            <a:r>
              <a:rPr lang="en-US" sz="3600" b="1" smtClean="0">
                <a:solidFill>
                  <a:srgbClr val="FFFF00"/>
                </a:solidFill>
                <a:effectLst>
                  <a:outerShdw blurRad="38100" dist="38100" dir="2700000" algn="tl">
                    <a:srgbClr val="000000"/>
                  </a:outerShdw>
                </a:effectLst>
                <a:cs typeface="Times New Roman" pitchFamily="18" charset="0"/>
              </a:rPr>
              <a:t>Localised Corrosion</a:t>
            </a:r>
            <a:r>
              <a:rPr lang="en-US" sz="3600" smtClean="0">
                <a:solidFill>
                  <a:srgbClr val="FFFF00"/>
                </a:solidFill>
                <a:effectLst>
                  <a:outerShdw blurRad="38100" dist="38100" dir="2700000" algn="tl">
                    <a:srgbClr val="000000"/>
                  </a:outerShdw>
                </a:effectLst>
                <a:cs typeface="Times New Roman" pitchFamily="18" charset="0"/>
              </a:rPr>
              <a:t> </a:t>
            </a:r>
            <a:br>
              <a:rPr lang="en-US" sz="3600" smtClean="0">
                <a:solidFill>
                  <a:srgbClr val="FFFF00"/>
                </a:solidFill>
                <a:effectLst>
                  <a:outerShdw blurRad="38100" dist="38100" dir="2700000" algn="tl">
                    <a:srgbClr val="000000"/>
                  </a:outerShdw>
                </a:effectLst>
                <a:cs typeface="Times New Roman" pitchFamily="18" charset="0"/>
              </a:rPr>
            </a:br>
            <a:r>
              <a:rPr lang="en-US" sz="2000" b="1" smtClean="0">
                <a:solidFill>
                  <a:srgbClr val="FFFF00"/>
                </a:solidFill>
                <a:effectLst>
                  <a:outerShdw blurRad="38100" dist="38100" dir="2700000" algn="tl">
                    <a:srgbClr val="000000"/>
                  </a:outerShdw>
                </a:effectLst>
                <a:cs typeface="Times New Roman" pitchFamily="18" charset="0"/>
              </a:rPr>
              <a:t>(70% of failures)</a:t>
            </a:r>
            <a:r>
              <a:rPr lang="en-US" sz="3600" smtClean="0">
                <a:latin typeface="Comic Sans MS" pitchFamily="66" charset="0"/>
                <a:cs typeface="Times New Roman" pitchFamily="18" charset="0"/>
              </a:rPr>
              <a:t> </a:t>
            </a:r>
          </a:p>
        </p:txBody>
      </p:sp>
      <p:sp>
        <p:nvSpPr>
          <p:cNvPr id="52227" name="Rectangle 3"/>
          <p:cNvSpPr>
            <a:spLocks noChangeArrowheads="1"/>
          </p:cNvSpPr>
          <p:nvPr/>
        </p:nvSpPr>
        <p:spPr bwMode="auto">
          <a:xfrm>
            <a:off x="381000" y="1447800"/>
            <a:ext cx="85344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400">
                <a:solidFill>
                  <a:schemeClr val="bg1"/>
                </a:solidFill>
                <a:latin typeface="Times New Roman" pitchFamily="18" charset="0"/>
                <a:ea typeface="Arial Unicode MS" pitchFamily="34" charset="-128"/>
                <a:cs typeface="Arial Unicode MS" pitchFamily="34" charset="-128"/>
              </a:rPr>
              <a:t>The consequences of localized corrosion can be a great deal more severe than uniform corrosion, generally because the failure occurs </a:t>
            </a:r>
          </a:p>
          <a:p>
            <a:pPr algn="ctr">
              <a:defRPr/>
            </a:pPr>
            <a:r>
              <a:rPr lang="en-US" sz="2400" b="1">
                <a:solidFill>
                  <a:srgbClr val="FF0000"/>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without warning</a:t>
            </a:r>
            <a:r>
              <a:rPr lang="en-US" sz="2400">
                <a:solidFill>
                  <a:schemeClr val="bg1"/>
                </a:solidFill>
                <a:latin typeface="Times New Roman" pitchFamily="18" charset="0"/>
                <a:ea typeface="Arial Unicode MS" pitchFamily="34" charset="-128"/>
                <a:cs typeface="Arial Unicode MS" pitchFamily="34" charset="-128"/>
              </a:rPr>
              <a:t> and after </a:t>
            </a:r>
            <a:r>
              <a:rPr lang="en-US" sz="2400" b="1">
                <a:solidFill>
                  <a:srgbClr val="FF0000"/>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a surprisingly short period</a:t>
            </a:r>
            <a:r>
              <a:rPr lang="en-US" sz="2400">
                <a:solidFill>
                  <a:schemeClr val="bg1"/>
                </a:solidFill>
                <a:latin typeface="Times New Roman" pitchFamily="18" charset="0"/>
                <a:ea typeface="Arial Unicode MS" pitchFamily="34" charset="-128"/>
                <a:cs typeface="Arial Unicode MS" pitchFamily="34" charset="-128"/>
              </a:rPr>
              <a:t> of use or exposure. </a:t>
            </a:r>
            <a:endParaRPr lang="en-US" sz="2400">
              <a:solidFill>
                <a:schemeClr val="bg1"/>
              </a:solidFill>
              <a:latin typeface="Times New Roman" pitchFamily="18" charset="0"/>
            </a:endParaRPr>
          </a:p>
        </p:txBody>
      </p:sp>
      <p:pic>
        <p:nvPicPr>
          <p:cNvPr id="52228" name="Picture 4" descr="corrosion%2005b"/>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3124200"/>
            <a:ext cx="27432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29" name="Rectangle 5"/>
          <p:cNvSpPr>
            <a:spLocks noChangeArrowheads="1"/>
          </p:cNvSpPr>
          <p:nvPr/>
        </p:nvSpPr>
        <p:spPr bwMode="auto">
          <a:xfrm>
            <a:off x="2971800" y="2895600"/>
            <a:ext cx="5486400" cy="2100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GB" sz="1200">
                <a:latin typeface="Arial Unicode MS" pitchFamily="34" charset="-128"/>
                <a:ea typeface="Arial Unicode MS" pitchFamily="34" charset="-128"/>
                <a:cs typeface="Arial Unicode MS" pitchFamily="34" charset="-128"/>
              </a:rPr>
              <a:t> </a:t>
            </a:r>
          </a:p>
          <a:p>
            <a:pPr algn="ctr" eaLnBrk="0" hangingPunct="0"/>
            <a:r>
              <a:rPr lang="en-GB" sz="2400">
                <a:solidFill>
                  <a:srgbClr val="FFFF00"/>
                </a:solidFill>
                <a:latin typeface="Times New Roman" pitchFamily="18" charset="0"/>
                <a:cs typeface="Times New Roman" pitchFamily="18" charset="0"/>
              </a:rPr>
              <a:t>Pitting is one of the most destructive and </a:t>
            </a:r>
          </a:p>
          <a:p>
            <a:pPr algn="ctr" eaLnBrk="0" hangingPunct="0"/>
            <a:r>
              <a:rPr lang="en-GB" sz="2400">
                <a:solidFill>
                  <a:srgbClr val="FFFF00"/>
                </a:solidFill>
                <a:latin typeface="Times New Roman" pitchFamily="18" charset="0"/>
                <a:cs typeface="Times New Roman" pitchFamily="18" charset="0"/>
              </a:rPr>
              <a:t>insidious forms of corrosion. </a:t>
            </a:r>
          </a:p>
          <a:p>
            <a:pPr algn="ctr" eaLnBrk="0" hangingPunct="0"/>
            <a:r>
              <a:rPr lang="en-GB" sz="2400">
                <a:solidFill>
                  <a:srgbClr val="FFFF00"/>
                </a:solidFill>
                <a:latin typeface="Times New Roman" pitchFamily="18" charset="0"/>
                <a:cs typeface="Times New Roman" pitchFamily="18" charset="0"/>
              </a:rPr>
              <a:t>It causes equipment to fail because of perforation with only a </a:t>
            </a:r>
            <a:r>
              <a:rPr lang="en-GB" sz="2400" u="sng">
                <a:solidFill>
                  <a:srgbClr val="FFFF00"/>
                </a:solidFill>
                <a:latin typeface="Times New Roman" pitchFamily="18" charset="0"/>
                <a:cs typeface="Times New Roman" pitchFamily="18" charset="0"/>
              </a:rPr>
              <a:t>small percent weight loss</a:t>
            </a:r>
            <a:r>
              <a:rPr lang="en-GB" sz="2400">
                <a:solidFill>
                  <a:srgbClr val="FFFF00"/>
                </a:solidFill>
                <a:latin typeface="Times New Roman" pitchFamily="18" charset="0"/>
                <a:cs typeface="Times New Roman" pitchFamily="18" charset="0"/>
              </a:rPr>
              <a:t> of the entire structure</a:t>
            </a:r>
            <a:endParaRPr lang="en-GB" sz="2400">
              <a:solidFill>
                <a:schemeClr val="bg1"/>
              </a:solidFill>
              <a:latin typeface="Times New Roman" pitchFamily="18" charset="0"/>
            </a:endParaRPr>
          </a:p>
        </p:txBody>
      </p:sp>
      <p:sp>
        <p:nvSpPr>
          <p:cNvPr id="52230" name="Rectangle 6"/>
          <p:cNvSpPr>
            <a:spLocks noChangeArrowheads="1"/>
          </p:cNvSpPr>
          <p:nvPr/>
        </p:nvSpPr>
        <p:spPr bwMode="auto">
          <a:xfrm>
            <a:off x="2895600" y="5105400"/>
            <a:ext cx="62484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GB" sz="2400">
                <a:solidFill>
                  <a:schemeClr val="bg1"/>
                </a:solidFill>
                <a:effectLst>
                  <a:outerShdw blurRad="38100" dist="38100" dir="2700000" algn="tl">
                    <a:srgbClr val="000000"/>
                  </a:outerShdw>
                </a:effectLst>
              </a:rPr>
              <a:t>Considering the number of failure incidents related to </a:t>
            </a:r>
          </a:p>
          <a:p>
            <a:pPr algn="ctr">
              <a:defRPr/>
            </a:pPr>
            <a:r>
              <a:rPr lang="en-GB" sz="2400">
                <a:solidFill>
                  <a:schemeClr val="bg1"/>
                </a:solidFill>
                <a:effectLst>
                  <a:outerShdw blurRad="38100" dist="38100" dir="2700000" algn="tl">
                    <a:srgbClr val="000000"/>
                  </a:outerShdw>
                </a:effectLst>
              </a:rPr>
              <a:t>corrosion in the chemical process industry, </a:t>
            </a:r>
            <a:r>
              <a:rPr lang="en-GB" sz="2400" b="1">
                <a:solidFill>
                  <a:schemeClr val="bg1"/>
                </a:solidFill>
                <a:effectLst>
                  <a:outerShdw blurRad="38100" dist="38100" dir="2700000" algn="tl">
                    <a:srgbClr val="000000"/>
                  </a:outerShdw>
                </a:effectLst>
              </a:rPr>
              <a:t>Pitting corrosion comes next to SCC</a:t>
            </a:r>
            <a:endParaRPr lang="en-US" sz="240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nodeType="clickEffect">
                                  <p:stCondLst>
                                    <p:cond delay="0"/>
                                  </p:stCondLst>
                                  <p:childTnLst>
                                    <p:set>
                                      <p:cBhvr>
                                        <p:cTn id="10" dur="1" fill="hold">
                                          <p:stCondLst>
                                            <p:cond delay="0"/>
                                          </p:stCondLst>
                                        </p:cTn>
                                        <p:tgtEl>
                                          <p:spTgt spid="52227">
                                            <p:txEl>
                                              <p:pRg st="0" end="0"/>
                                            </p:txEl>
                                          </p:spTgt>
                                        </p:tgtEl>
                                        <p:attrNameLst>
                                          <p:attrName>style.visibility</p:attrName>
                                        </p:attrNameLst>
                                      </p:cBhvr>
                                      <p:to>
                                        <p:strVal val="visible"/>
                                      </p:to>
                                    </p:set>
                                    <p:animEffect transition="in" filter="slide(fromBottom)">
                                      <p:cBhvr>
                                        <p:cTn id="11" dur="1000"/>
                                        <p:tgtEl>
                                          <p:spTgt spid="52227">
                                            <p:txEl>
                                              <p:pRg st="0" end="0"/>
                                            </p:txEl>
                                          </p:spTgt>
                                        </p:tgtEl>
                                      </p:cBhvr>
                                    </p:animEffect>
                                  </p:childTnLst>
                                </p:cTn>
                              </p:par>
                              <p:par>
                                <p:cTn id="12" presetID="12" presetClass="entr" presetSubtype="4" fill="hold" nodeType="withEffect">
                                  <p:stCondLst>
                                    <p:cond delay="0"/>
                                  </p:stCondLst>
                                  <p:childTnLst>
                                    <p:set>
                                      <p:cBhvr>
                                        <p:cTn id="13" dur="1" fill="hold">
                                          <p:stCondLst>
                                            <p:cond delay="0"/>
                                          </p:stCondLst>
                                        </p:cTn>
                                        <p:tgtEl>
                                          <p:spTgt spid="52227">
                                            <p:txEl>
                                              <p:pRg st="1" end="1"/>
                                            </p:txEl>
                                          </p:spTgt>
                                        </p:tgtEl>
                                        <p:attrNameLst>
                                          <p:attrName>style.visibility</p:attrName>
                                        </p:attrNameLst>
                                      </p:cBhvr>
                                      <p:to>
                                        <p:strVal val="visible"/>
                                      </p:to>
                                    </p:set>
                                    <p:animEffect transition="in" filter="slide(fromBottom)">
                                      <p:cBhvr>
                                        <p:cTn id="14" dur="1000"/>
                                        <p:tgtEl>
                                          <p:spTgt spid="52227">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nodeType="clickEffect">
                                  <p:stCondLst>
                                    <p:cond delay="0"/>
                                  </p:stCondLst>
                                  <p:childTnLst>
                                    <p:set>
                                      <p:cBhvr>
                                        <p:cTn id="18" dur="1" fill="hold">
                                          <p:stCondLst>
                                            <p:cond delay="0"/>
                                          </p:stCondLst>
                                        </p:cTn>
                                        <p:tgtEl>
                                          <p:spTgt spid="52228"/>
                                        </p:tgtEl>
                                        <p:attrNameLst>
                                          <p:attrName>style.visibility</p:attrName>
                                        </p:attrNameLst>
                                      </p:cBhvr>
                                      <p:to>
                                        <p:strVal val="visible"/>
                                      </p:to>
                                    </p:set>
                                    <p:animEffect transition="in" filter="box(out)">
                                      <p:cBhvr>
                                        <p:cTn id="19" dur="1000"/>
                                        <p:tgtEl>
                                          <p:spTgt spid="5222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2" fill="hold" nodeType="clickEffect">
                                  <p:stCondLst>
                                    <p:cond delay="0"/>
                                  </p:stCondLst>
                                  <p:childTnLst>
                                    <p:set>
                                      <p:cBhvr>
                                        <p:cTn id="23" dur="1" fill="hold">
                                          <p:stCondLst>
                                            <p:cond delay="0"/>
                                          </p:stCondLst>
                                        </p:cTn>
                                        <p:tgtEl>
                                          <p:spTgt spid="52229">
                                            <p:txEl>
                                              <p:pRg st="1" end="1"/>
                                            </p:txEl>
                                          </p:spTgt>
                                        </p:tgtEl>
                                        <p:attrNameLst>
                                          <p:attrName>style.visibility</p:attrName>
                                        </p:attrNameLst>
                                      </p:cBhvr>
                                      <p:to>
                                        <p:strVal val="visible"/>
                                      </p:to>
                                    </p:set>
                                    <p:anim calcmode="lin" valueType="num">
                                      <p:cBhvr additive="base">
                                        <p:cTn id="24" dur="1000" fill="hold"/>
                                        <p:tgtEl>
                                          <p:spTgt spid="52229">
                                            <p:txEl>
                                              <p:pRg st="1" end="1"/>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52229">
                                            <p:txEl>
                                              <p:pRg st="1" end="1"/>
                                            </p:txEl>
                                          </p:spTgt>
                                        </p:tgtEl>
                                        <p:attrNameLst>
                                          <p:attrName>ppt_y</p:attrName>
                                        </p:attrNameLst>
                                      </p:cBhvr>
                                      <p:tavLst>
                                        <p:tav tm="0">
                                          <p:val>
                                            <p:strVal val="#ppt_y"/>
                                          </p:val>
                                        </p:tav>
                                        <p:tav tm="100000">
                                          <p:val>
                                            <p:strVal val="#ppt_y"/>
                                          </p:val>
                                        </p:tav>
                                      </p:tavLst>
                                    </p:anim>
                                  </p:childTnLst>
                                </p:cTn>
                              </p:par>
                              <p:par>
                                <p:cTn id="26" presetID="7" presetClass="entr" presetSubtype="2" fill="hold" nodeType="withEffect">
                                  <p:stCondLst>
                                    <p:cond delay="0"/>
                                  </p:stCondLst>
                                  <p:childTnLst>
                                    <p:set>
                                      <p:cBhvr>
                                        <p:cTn id="27" dur="1" fill="hold">
                                          <p:stCondLst>
                                            <p:cond delay="0"/>
                                          </p:stCondLst>
                                        </p:cTn>
                                        <p:tgtEl>
                                          <p:spTgt spid="52229">
                                            <p:txEl>
                                              <p:pRg st="2" end="2"/>
                                            </p:txEl>
                                          </p:spTgt>
                                        </p:tgtEl>
                                        <p:attrNameLst>
                                          <p:attrName>style.visibility</p:attrName>
                                        </p:attrNameLst>
                                      </p:cBhvr>
                                      <p:to>
                                        <p:strVal val="visible"/>
                                      </p:to>
                                    </p:set>
                                    <p:anim calcmode="lin" valueType="num">
                                      <p:cBhvr additive="base">
                                        <p:cTn id="28" dur="1000" fill="hold"/>
                                        <p:tgtEl>
                                          <p:spTgt spid="52229">
                                            <p:txEl>
                                              <p:pRg st="2" end="2"/>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52229">
                                            <p:txEl>
                                              <p:pRg st="2" end="2"/>
                                            </p:txEl>
                                          </p:spTgt>
                                        </p:tgtEl>
                                        <p:attrNameLst>
                                          <p:attrName>ppt_y</p:attrName>
                                        </p:attrNameLst>
                                      </p:cBhvr>
                                      <p:tavLst>
                                        <p:tav tm="0">
                                          <p:val>
                                            <p:strVal val="#ppt_y"/>
                                          </p:val>
                                        </p:tav>
                                        <p:tav tm="100000">
                                          <p:val>
                                            <p:strVal val="#ppt_y"/>
                                          </p:val>
                                        </p:tav>
                                      </p:tavLst>
                                    </p:anim>
                                  </p:childTnLst>
                                </p:cTn>
                              </p:par>
                              <p:par>
                                <p:cTn id="30" presetID="7" presetClass="entr" presetSubtype="2" fill="hold" nodeType="withEffect">
                                  <p:stCondLst>
                                    <p:cond delay="0"/>
                                  </p:stCondLst>
                                  <p:childTnLst>
                                    <p:set>
                                      <p:cBhvr>
                                        <p:cTn id="31" dur="1" fill="hold">
                                          <p:stCondLst>
                                            <p:cond delay="0"/>
                                          </p:stCondLst>
                                        </p:cTn>
                                        <p:tgtEl>
                                          <p:spTgt spid="52229">
                                            <p:txEl>
                                              <p:pRg st="3" end="3"/>
                                            </p:txEl>
                                          </p:spTgt>
                                        </p:tgtEl>
                                        <p:attrNameLst>
                                          <p:attrName>style.visibility</p:attrName>
                                        </p:attrNameLst>
                                      </p:cBhvr>
                                      <p:to>
                                        <p:strVal val="visible"/>
                                      </p:to>
                                    </p:set>
                                    <p:anim calcmode="lin" valueType="num">
                                      <p:cBhvr additive="base">
                                        <p:cTn id="32" dur="1000" fill="hold"/>
                                        <p:tgtEl>
                                          <p:spTgt spid="52229">
                                            <p:txEl>
                                              <p:pRg st="3" end="3"/>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5222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7" presetClass="entr" presetSubtype="4" fill="hold" grpId="0" nodeType="clickEffect">
                                  <p:stCondLst>
                                    <p:cond delay="0"/>
                                  </p:stCondLst>
                                  <p:childTnLst>
                                    <p:set>
                                      <p:cBhvr>
                                        <p:cTn id="37" dur="1" fill="hold">
                                          <p:stCondLst>
                                            <p:cond delay="0"/>
                                          </p:stCondLst>
                                        </p:cTn>
                                        <p:tgtEl>
                                          <p:spTgt spid="52230"/>
                                        </p:tgtEl>
                                        <p:attrNameLst>
                                          <p:attrName>style.visibility</p:attrName>
                                        </p:attrNameLst>
                                      </p:cBhvr>
                                      <p:to>
                                        <p:strVal val="visible"/>
                                      </p:to>
                                    </p:set>
                                    <p:anim calcmode="lin" valueType="num">
                                      <p:cBhvr additive="base">
                                        <p:cTn id="38" dur="1000" fill="hold"/>
                                        <p:tgtEl>
                                          <p:spTgt spid="52230"/>
                                        </p:tgtEl>
                                        <p:attrNameLst>
                                          <p:attrName>ppt_x</p:attrName>
                                        </p:attrNameLst>
                                      </p:cBhvr>
                                      <p:tavLst>
                                        <p:tav tm="0">
                                          <p:val>
                                            <p:strVal val="#ppt_x"/>
                                          </p:val>
                                        </p:tav>
                                        <p:tav tm="100000">
                                          <p:val>
                                            <p:strVal val="#ppt_x"/>
                                          </p:val>
                                        </p:tav>
                                      </p:tavLst>
                                    </p:anim>
                                    <p:anim calcmode="lin" valueType="num">
                                      <p:cBhvr additive="base">
                                        <p:cTn id="39" dur="1000" fill="hold"/>
                                        <p:tgtEl>
                                          <p:spTgt spid="52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838200"/>
            <a:ext cx="3810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3600" b="1">
                <a:solidFill>
                  <a:srgbClr val="FFFF00"/>
                </a:solidFill>
                <a:effectLst>
                  <a:outerShdw blurRad="38100" dist="38100" dir="2700000" algn="tl">
                    <a:srgbClr val="000000"/>
                  </a:outerShdw>
                </a:effectLst>
                <a:latin typeface="Times New Roman" pitchFamily="18" charset="0"/>
                <a:cs typeface="Times New Roman" pitchFamily="18" charset="0"/>
              </a:rPr>
              <a:t>Sideway Pits</a:t>
            </a:r>
          </a:p>
        </p:txBody>
      </p:sp>
      <p:pic>
        <p:nvPicPr>
          <p:cNvPr id="55299" name="Picture 3" descr="SubSur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600200"/>
            <a:ext cx="3733800" cy="825500"/>
          </a:xfrm>
          <a:prstGeom prst="rect">
            <a:avLst/>
          </a:prstGeom>
          <a:solidFill>
            <a:schemeClr val="bg1"/>
          </a:solidFill>
          <a:ln w="9525">
            <a:solidFill>
              <a:schemeClr val="tx1"/>
            </a:solidFill>
            <a:miter lim="800000"/>
            <a:headEnd/>
            <a:tailEnd/>
          </a:ln>
        </p:spPr>
      </p:pic>
      <p:sp>
        <p:nvSpPr>
          <p:cNvPr id="55300" name="Rectangle 4"/>
          <p:cNvSpPr>
            <a:spLocks noChangeArrowheads="1"/>
          </p:cNvSpPr>
          <p:nvPr/>
        </p:nvSpPr>
        <p:spPr bwMode="auto">
          <a:xfrm>
            <a:off x="0" y="2667000"/>
            <a:ext cx="3048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solidFill>
                  <a:schemeClr val="bg1"/>
                </a:solidFill>
                <a:latin typeface="Times New Roman" pitchFamily="18" charset="0"/>
                <a:cs typeface="Times New Roman" pitchFamily="18" charset="0"/>
              </a:rPr>
              <a:t>Subsurface</a:t>
            </a:r>
            <a:r>
              <a:rPr lang="en-US" sz="1400">
                <a:solidFill>
                  <a:schemeClr val="bg1"/>
                </a:solidFill>
                <a:latin typeface="Times New Roman" pitchFamily="18" charset="0"/>
              </a:rPr>
              <a:t> </a:t>
            </a:r>
            <a:endParaRPr lang="en-US" sz="2400">
              <a:solidFill>
                <a:schemeClr val="bg1"/>
              </a:solidFill>
              <a:latin typeface="Times New Roman" pitchFamily="18" charset="0"/>
            </a:endParaRPr>
          </a:p>
        </p:txBody>
      </p:sp>
      <p:pic>
        <p:nvPicPr>
          <p:cNvPr id="55301" name="Picture 5" descr="Undercut"/>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3505200"/>
            <a:ext cx="3810000" cy="741363"/>
          </a:xfrm>
          <a:prstGeom prst="rect">
            <a:avLst/>
          </a:prstGeom>
          <a:solidFill>
            <a:schemeClr val="bg1"/>
          </a:solidFill>
          <a:ln w="9525">
            <a:solidFill>
              <a:schemeClr val="tx1"/>
            </a:solidFill>
            <a:miter lim="800000"/>
            <a:headEnd/>
            <a:tailEnd/>
          </a:ln>
        </p:spPr>
      </p:pic>
      <p:sp>
        <p:nvSpPr>
          <p:cNvPr id="55302" name="Rectangle 6"/>
          <p:cNvSpPr>
            <a:spLocks noChangeArrowheads="1"/>
          </p:cNvSpPr>
          <p:nvPr/>
        </p:nvSpPr>
        <p:spPr bwMode="auto">
          <a:xfrm>
            <a:off x="0" y="4495800"/>
            <a:ext cx="3429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solidFill>
                  <a:schemeClr val="bg1"/>
                </a:solidFill>
                <a:latin typeface="Times New Roman" pitchFamily="18" charset="0"/>
                <a:ea typeface="Arial Unicode MS" pitchFamily="34" charset="-128"/>
                <a:cs typeface="Arial Unicode MS" pitchFamily="34" charset="-128"/>
              </a:rPr>
              <a:t>Undercutting</a:t>
            </a:r>
            <a:endParaRPr lang="en-US" sz="2400" b="1">
              <a:solidFill>
                <a:schemeClr val="bg1"/>
              </a:solidFill>
              <a:latin typeface="Times New Roman" pitchFamily="18" charset="0"/>
            </a:endParaRPr>
          </a:p>
        </p:txBody>
      </p:sp>
      <p:pic>
        <p:nvPicPr>
          <p:cNvPr id="55303" name="Picture 7" descr="HorGrain"/>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5334000"/>
            <a:ext cx="3810000" cy="733425"/>
          </a:xfrm>
          <a:prstGeom prst="rect">
            <a:avLst/>
          </a:prstGeom>
          <a:solidFill>
            <a:schemeClr val="bg1"/>
          </a:solidFill>
          <a:ln w="9525">
            <a:solidFill>
              <a:schemeClr val="tx1"/>
            </a:solidFill>
            <a:miter lim="800000"/>
            <a:headEnd/>
            <a:tailEnd/>
          </a:ln>
        </p:spPr>
      </p:pic>
      <p:sp>
        <p:nvSpPr>
          <p:cNvPr id="55304" name="Rectangle 8"/>
          <p:cNvSpPr>
            <a:spLocks noChangeArrowheads="1"/>
          </p:cNvSpPr>
          <p:nvPr/>
        </p:nvSpPr>
        <p:spPr bwMode="auto">
          <a:xfrm>
            <a:off x="0" y="6172200"/>
            <a:ext cx="3733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solidFill>
                  <a:schemeClr val="bg1"/>
                </a:solidFill>
                <a:latin typeface="Times New Roman" pitchFamily="18" charset="0"/>
                <a:ea typeface="Arial Unicode MS" pitchFamily="34" charset="-128"/>
                <a:cs typeface="Arial Unicode MS" pitchFamily="34" charset="-128"/>
              </a:rPr>
              <a:t>Horizontal grain attack</a:t>
            </a:r>
            <a:endParaRPr lang="en-US" sz="2400" b="1">
              <a:latin typeface="Times New Roman" pitchFamily="18" charset="0"/>
            </a:endParaRPr>
          </a:p>
        </p:txBody>
      </p:sp>
      <p:sp>
        <p:nvSpPr>
          <p:cNvPr id="55305" name="Rectangle 9"/>
          <p:cNvSpPr>
            <a:spLocks noChangeArrowheads="1"/>
          </p:cNvSpPr>
          <p:nvPr/>
        </p:nvSpPr>
        <p:spPr bwMode="auto">
          <a:xfrm>
            <a:off x="2057400" y="0"/>
            <a:ext cx="5486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3600" b="1">
                <a:solidFill>
                  <a:srgbClr val="FFFF00"/>
                </a:solidFill>
                <a:effectLst>
                  <a:outerShdw blurRad="38100" dist="38100" dir="2700000" algn="tl">
                    <a:srgbClr val="000000"/>
                  </a:outerShdw>
                </a:effectLst>
                <a:latin typeface="Times New Roman" pitchFamily="18" charset="0"/>
                <a:cs typeface="Times New Roman" pitchFamily="18" charset="0"/>
              </a:rPr>
              <a:t>Manifestation of Pits</a:t>
            </a:r>
          </a:p>
        </p:txBody>
      </p:sp>
      <p:sp>
        <p:nvSpPr>
          <p:cNvPr id="55306" name="Rectangle 10"/>
          <p:cNvSpPr>
            <a:spLocks noChangeArrowheads="1"/>
          </p:cNvSpPr>
          <p:nvPr/>
        </p:nvSpPr>
        <p:spPr bwMode="auto">
          <a:xfrm>
            <a:off x="4648200" y="990600"/>
            <a:ext cx="4495800"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defRPr/>
            </a:pPr>
            <a:r>
              <a:rPr lang="en-US" sz="3600" b="1">
                <a:solidFill>
                  <a:srgbClr val="FFFF00"/>
                </a:solidFill>
                <a:effectLst>
                  <a:outerShdw blurRad="38100" dist="38100" dir="2700000" algn="tl">
                    <a:srgbClr val="000000"/>
                  </a:outerShdw>
                </a:effectLst>
                <a:cs typeface="Times New Roman" pitchFamily="18" charset="0"/>
              </a:rPr>
              <a:t>Trough Pits</a:t>
            </a:r>
            <a:endParaRPr lang="en-US" sz="3600" b="1">
              <a:solidFill>
                <a:srgbClr val="FFFF00"/>
              </a:solidFill>
              <a:effectLst>
                <a:outerShdw blurRad="38100" dist="38100" dir="2700000" algn="tl">
                  <a:srgbClr val="000000"/>
                </a:outerShdw>
              </a:effectLst>
            </a:endParaRPr>
          </a:p>
        </p:txBody>
      </p:sp>
      <p:pic>
        <p:nvPicPr>
          <p:cNvPr id="55307" name="Picture 11" descr="NarDeep"/>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953000" y="1524000"/>
            <a:ext cx="3992563" cy="762000"/>
          </a:xfrm>
          <a:prstGeom prst="rect">
            <a:avLst/>
          </a:prstGeom>
          <a:solidFill>
            <a:schemeClr val="bg1"/>
          </a:solidFill>
          <a:ln w="9525">
            <a:solidFill>
              <a:schemeClr val="tx1"/>
            </a:solidFill>
            <a:miter lim="800000"/>
            <a:headEnd/>
            <a:tailEnd/>
          </a:ln>
        </p:spPr>
      </p:pic>
      <p:sp>
        <p:nvSpPr>
          <p:cNvPr id="55308" name="Rectangle 12"/>
          <p:cNvSpPr>
            <a:spLocks noChangeArrowheads="1"/>
          </p:cNvSpPr>
          <p:nvPr/>
        </p:nvSpPr>
        <p:spPr bwMode="auto">
          <a:xfrm>
            <a:off x="5257800" y="2362200"/>
            <a:ext cx="3276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solidFill>
                  <a:schemeClr val="bg1"/>
                </a:solidFill>
                <a:latin typeface="Times New Roman" pitchFamily="18" charset="0"/>
                <a:cs typeface="Times New Roman" pitchFamily="18" charset="0"/>
              </a:rPr>
              <a:t>Narrow, deep</a:t>
            </a:r>
            <a:r>
              <a:rPr lang="en-US" sz="1400">
                <a:solidFill>
                  <a:schemeClr val="bg1"/>
                </a:solidFill>
                <a:latin typeface="Times New Roman" pitchFamily="18" charset="0"/>
              </a:rPr>
              <a:t> </a:t>
            </a:r>
            <a:endParaRPr lang="en-US" sz="2400">
              <a:solidFill>
                <a:schemeClr val="bg1"/>
              </a:solidFill>
              <a:latin typeface="Times New Roman" pitchFamily="18" charset="0"/>
            </a:endParaRPr>
          </a:p>
        </p:txBody>
      </p:sp>
      <p:pic>
        <p:nvPicPr>
          <p:cNvPr id="55309" name="Picture 13" descr="ShalWid"/>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953000" y="2819400"/>
            <a:ext cx="3992563" cy="533400"/>
          </a:xfrm>
          <a:prstGeom prst="rect">
            <a:avLst/>
          </a:prstGeom>
          <a:solidFill>
            <a:schemeClr val="bg1"/>
          </a:solidFill>
          <a:ln>
            <a:noFill/>
          </a:ln>
          <a:extLst>
            <a:ext uri="{91240B29-F687-4F45-9708-019B960494DF}">
              <a14:hiddenLine xmlns="" xmlns:a14="http://schemas.microsoft.com/office/drawing/2010/main" w="9525">
                <a:solidFill>
                  <a:srgbClr val="FFFF00"/>
                </a:solidFill>
                <a:miter lim="800000"/>
                <a:headEnd/>
                <a:tailEnd/>
              </a14:hiddenLine>
            </a:ext>
          </a:extLst>
        </p:spPr>
      </p:pic>
      <p:pic>
        <p:nvPicPr>
          <p:cNvPr id="55310" name="Picture 14" descr="Elliptical"/>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4876800" y="3886200"/>
            <a:ext cx="4038600" cy="609600"/>
          </a:xfrm>
          <a:prstGeom prst="rect">
            <a:avLst/>
          </a:prstGeom>
          <a:solidFill>
            <a:schemeClr val="bg1"/>
          </a:solidFill>
          <a:ln w="9525">
            <a:solidFill>
              <a:schemeClr val="tx1"/>
            </a:solidFill>
            <a:miter lim="800000"/>
            <a:headEnd/>
            <a:tailEnd/>
          </a:ln>
        </p:spPr>
      </p:pic>
      <p:sp>
        <p:nvSpPr>
          <p:cNvPr id="55311" name="Rectangle 15"/>
          <p:cNvSpPr>
            <a:spLocks noChangeArrowheads="1"/>
          </p:cNvSpPr>
          <p:nvPr/>
        </p:nvSpPr>
        <p:spPr bwMode="auto">
          <a:xfrm>
            <a:off x="5257800" y="3429000"/>
            <a:ext cx="3276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solidFill>
                  <a:schemeClr val="bg1"/>
                </a:solidFill>
                <a:latin typeface="Times New Roman" pitchFamily="18" charset="0"/>
                <a:ea typeface="Arial Unicode MS" pitchFamily="34" charset="-128"/>
                <a:cs typeface="Arial Unicode MS" pitchFamily="34" charset="-128"/>
              </a:rPr>
              <a:t>Shallow, wide</a:t>
            </a:r>
            <a:endParaRPr lang="en-US" sz="2400">
              <a:solidFill>
                <a:schemeClr val="bg1"/>
              </a:solidFill>
              <a:latin typeface="Times New Roman" pitchFamily="18" charset="0"/>
            </a:endParaRPr>
          </a:p>
        </p:txBody>
      </p:sp>
      <p:sp>
        <p:nvSpPr>
          <p:cNvPr id="55312" name="Rectangle 16"/>
          <p:cNvSpPr>
            <a:spLocks noChangeArrowheads="1"/>
          </p:cNvSpPr>
          <p:nvPr/>
        </p:nvSpPr>
        <p:spPr bwMode="auto">
          <a:xfrm>
            <a:off x="4953000" y="4495800"/>
            <a:ext cx="3429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solidFill>
                  <a:schemeClr val="bg1"/>
                </a:solidFill>
                <a:latin typeface="Times New Roman" pitchFamily="18" charset="0"/>
                <a:ea typeface="Arial Unicode MS" pitchFamily="34" charset="-128"/>
                <a:cs typeface="Arial Unicode MS" pitchFamily="34" charset="-128"/>
              </a:rPr>
              <a:t>Elliptical</a:t>
            </a:r>
            <a:endParaRPr lang="en-US" sz="2400" b="1">
              <a:solidFill>
                <a:schemeClr val="bg1"/>
              </a:solidFill>
              <a:latin typeface="Times New Roman" pitchFamily="18" charset="0"/>
            </a:endParaRPr>
          </a:p>
        </p:txBody>
      </p:sp>
      <p:pic>
        <p:nvPicPr>
          <p:cNvPr id="55313" name="Picture 17" descr="VertGrain"/>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4876800" y="5105400"/>
            <a:ext cx="4068763" cy="762000"/>
          </a:xfrm>
          <a:prstGeom prst="rect">
            <a:avLst/>
          </a:prstGeom>
          <a:solidFill>
            <a:schemeClr val="bg1"/>
          </a:solidFill>
          <a:ln w="9525">
            <a:solidFill>
              <a:schemeClr val="tx1"/>
            </a:solidFill>
            <a:miter lim="800000"/>
            <a:headEnd/>
            <a:tailEnd/>
          </a:ln>
        </p:spPr>
      </p:pic>
      <p:grpSp>
        <p:nvGrpSpPr>
          <p:cNvPr id="15378" name="Group 19"/>
          <p:cNvGrpSpPr>
            <a:grpSpLocks/>
          </p:cNvGrpSpPr>
          <p:nvPr/>
        </p:nvGrpSpPr>
        <p:grpSpPr bwMode="auto">
          <a:xfrm>
            <a:off x="0" y="2514600"/>
            <a:ext cx="9144000" cy="1219200"/>
            <a:chOff x="0" y="0"/>
            <a:chExt cx="7145" cy="403"/>
          </a:xfrm>
        </p:grpSpPr>
        <p:grpSp>
          <p:nvGrpSpPr>
            <p:cNvPr id="15380" name="Group 20"/>
            <p:cNvGrpSpPr>
              <a:grpSpLocks/>
            </p:cNvGrpSpPr>
            <p:nvPr/>
          </p:nvGrpSpPr>
          <p:grpSpPr bwMode="auto">
            <a:xfrm>
              <a:off x="0" y="0"/>
              <a:ext cx="7145" cy="403"/>
              <a:chOff x="0" y="0"/>
              <a:chExt cx="7145" cy="403"/>
            </a:xfrm>
          </p:grpSpPr>
          <p:sp>
            <p:nvSpPr>
              <p:cNvPr id="55317" name="Rectangle 21"/>
              <p:cNvSpPr>
                <a:spLocks noChangeArrowheads="1"/>
              </p:cNvSpPr>
              <p:nvPr/>
            </p:nvSpPr>
            <p:spPr bwMode="auto">
              <a:xfrm>
                <a:off x="0" y="0"/>
                <a:ext cx="7145"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prstDash val="lgDashDotDot"/>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800" b="1">
                    <a:solidFill>
                      <a:srgbClr val="00FF00"/>
                    </a:solidFill>
                    <a:effectLst>
                      <a:outerShdw blurRad="38100" dist="38100" dir="2700000" algn="tl">
                        <a:srgbClr val="000000"/>
                      </a:outerShdw>
                    </a:effectLst>
                    <a:latin typeface="Times New Roman" pitchFamily="18" charset="0"/>
                    <a:cs typeface="Times New Roman" pitchFamily="18" charset="0"/>
                  </a:rPr>
                  <a:t>ASTM – G 46 </a:t>
                </a:r>
              </a:p>
              <a:p>
                <a:pPr algn="ctr">
                  <a:defRPr/>
                </a:pPr>
                <a:r>
                  <a:rPr lang="en-US" sz="2800" b="1">
                    <a:solidFill>
                      <a:srgbClr val="00FF00"/>
                    </a:solidFill>
                    <a:effectLst>
                      <a:outerShdw blurRad="38100" dist="38100" dir="2700000" algn="tl">
                        <a:srgbClr val="000000"/>
                      </a:outerShdw>
                    </a:effectLst>
                    <a:latin typeface="Times New Roman" pitchFamily="18" charset="0"/>
                    <a:cs typeface="Times New Roman" pitchFamily="18" charset="0"/>
                  </a:rPr>
                  <a:t> A STANDARD VISUAL CHART for </a:t>
                </a:r>
              </a:p>
              <a:p>
                <a:pPr algn="ctr">
                  <a:defRPr/>
                </a:pPr>
                <a:r>
                  <a:rPr lang="en-US" sz="2800" b="1">
                    <a:solidFill>
                      <a:srgbClr val="00FF00"/>
                    </a:solidFill>
                    <a:effectLst>
                      <a:outerShdw blurRad="38100" dist="38100" dir="2700000" algn="tl">
                        <a:srgbClr val="000000"/>
                      </a:outerShdw>
                    </a:effectLst>
                    <a:latin typeface="Times New Roman" pitchFamily="18" charset="0"/>
                    <a:cs typeface="Times New Roman" pitchFamily="18" charset="0"/>
                  </a:rPr>
                  <a:t>PITTING CORROSION RATING</a:t>
                </a:r>
                <a:r>
                  <a:rPr lang="en-US" sz="2800" b="1">
                    <a:solidFill>
                      <a:srgbClr val="FFFF00"/>
                    </a:solidFill>
                    <a:effectLst>
                      <a:outerShdw blurRad="38100" dist="38100" dir="2700000" algn="tl">
                        <a:srgbClr val="000000"/>
                      </a:outerShdw>
                    </a:effectLst>
                    <a:latin typeface="Times New Roman" pitchFamily="18" charset="0"/>
                    <a:cs typeface="Times New Roman" pitchFamily="18" charset="0"/>
                  </a:rPr>
                  <a:t> </a:t>
                </a:r>
              </a:p>
            </p:txBody>
          </p:sp>
          <p:sp>
            <p:nvSpPr>
              <p:cNvPr id="15383" name="Rectangle 22"/>
              <p:cNvSpPr>
                <a:spLocks noChangeArrowheads="1"/>
              </p:cNvSpPr>
              <p:nvPr/>
            </p:nvSpPr>
            <p:spPr bwMode="auto">
              <a:xfrm>
                <a:off x="0" y="0"/>
                <a:ext cx="7145" cy="403"/>
              </a:xfrm>
              <a:prstGeom prst="rect">
                <a:avLst/>
              </a:prstGeom>
              <a:noFill/>
              <a:ln w="7">
                <a:solidFill>
                  <a:schemeClr val="tx1"/>
                </a:solidFill>
                <a:prstDash val="lgDashDotDot"/>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381" name="Rectangle 23"/>
            <p:cNvSpPr>
              <a:spLocks noChangeArrowheads="1"/>
            </p:cNvSpPr>
            <p:nvPr/>
          </p:nvSpPr>
          <p:spPr bwMode="auto">
            <a:xfrm>
              <a:off x="0" y="0"/>
              <a:ext cx="7145" cy="403"/>
            </a:xfrm>
            <a:prstGeom prst="rect">
              <a:avLst/>
            </a:prstGeom>
            <a:noFill/>
            <a:ln w="1">
              <a:solidFill>
                <a:schemeClr val="tx1"/>
              </a:solidFill>
              <a:prstDash val="lgDashDotDot"/>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5314" name="Rectangle 18"/>
          <p:cNvSpPr>
            <a:spLocks noChangeArrowheads="1"/>
          </p:cNvSpPr>
          <p:nvPr/>
        </p:nvSpPr>
        <p:spPr bwMode="auto">
          <a:xfrm>
            <a:off x="5181600" y="6096000"/>
            <a:ext cx="3429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chemeClr val="bg1"/>
                </a:solidFill>
                <a:latin typeface="Times New Roman" pitchFamily="18" charset="0"/>
                <a:ea typeface="Arial Unicode MS" pitchFamily="34" charset="-128"/>
                <a:cs typeface="Arial Unicode MS" pitchFamily="34" charset="-128"/>
              </a:rPr>
              <a:t>Vertical grain attack</a:t>
            </a:r>
            <a:endParaRPr lang="en-US" sz="2800" b="1">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1" fill="hold" grpId="0" nodeType="clickEffect">
                                  <p:stCondLst>
                                    <p:cond delay="0"/>
                                  </p:stCondLst>
                                  <p:childTnLst>
                                    <p:set>
                                      <p:cBhvr>
                                        <p:cTn id="10" dur="1" fill="hold">
                                          <p:stCondLst>
                                            <p:cond delay="0"/>
                                          </p:stCondLst>
                                        </p:cTn>
                                        <p:tgtEl>
                                          <p:spTgt spid="55298"/>
                                        </p:tgtEl>
                                        <p:attrNameLst>
                                          <p:attrName>style.visibility</p:attrName>
                                        </p:attrNameLst>
                                      </p:cBhvr>
                                      <p:to>
                                        <p:strVal val="visible"/>
                                      </p:to>
                                    </p:set>
                                    <p:anim calcmode="lin" valueType="num">
                                      <p:cBhvr additive="base">
                                        <p:cTn id="11" dur="1000" fill="hold"/>
                                        <p:tgtEl>
                                          <p:spTgt spid="55298"/>
                                        </p:tgtEl>
                                        <p:attrNameLst>
                                          <p:attrName>ppt_x</p:attrName>
                                        </p:attrNameLst>
                                      </p:cBhvr>
                                      <p:tavLst>
                                        <p:tav tm="0">
                                          <p:val>
                                            <p:strVal val="#ppt_x"/>
                                          </p:val>
                                        </p:tav>
                                        <p:tav tm="100000">
                                          <p:val>
                                            <p:strVal val="#ppt_x"/>
                                          </p:val>
                                        </p:tav>
                                      </p:tavLst>
                                    </p:anim>
                                    <p:anim calcmode="lin" valueType="num">
                                      <p:cBhvr additive="base">
                                        <p:cTn id="12" dur="1000" fill="hold"/>
                                        <p:tgtEl>
                                          <p:spTgt spid="55298"/>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1" fill="hold" grpId="0" nodeType="clickEffect">
                                  <p:stCondLst>
                                    <p:cond delay="0"/>
                                  </p:stCondLst>
                                  <p:childTnLst>
                                    <p:set>
                                      <p:cBhvr>
                                        <p:cTn id="16" dur="1" fill="hold">
                                          <p:stCondLst>
                                            <p:cond delay="0"/>
                                          </p:stCondLst>
                                        </p:cTn>
                                        <p:tgtEl>
                                          <p:spTgt spid="55306"/>
                                        </p:tgtEl>
                                        <p:attrNameLst>
                                          <p:attrName>style.visibility</p:attrName>
                                        </p:attrNameLst>
                                      </p:cBhvr>
                                      <p:to>
                                        <p:strVal val="visible"/>
                                      </p:to>
                                    </p:set>
                                    <p:anim calcmode="lin" valueType="num">
                                      <p:cBhvr additive="base">
                                        <p:cTn id="17" dur="1000" fill="hold"/>
                                        <p:tgtEl>
                                          <p:spTgt spid="55306"/>
                                        </p:tgtEl>
                                        <p:attrNameLst>
                                          <p:attrName>ppt_x</p:attrName>
                                        </p:attrNameLst>
                                      </p:cBhvr>
                                      <p:tavLst>
                                        <p:tav tm="0">
                                          <p:val>
                                            <p:strVal val="#ppt_x"/>
                                          </p:val>
                                        </p:tav>
                                        <p:tav tm="100000">
                                          <p:val>
                                            <p:strVal val="#ppt_x"/>
                                          </p:val>
                                        </p:tav>
                                      </p:tavLst>
                                    </p:anim>
                                    <p:anim calcmode="lin" valueType="num">
                                      <p:cBhvr additive="base">
                                        <p:cTn id="18" dur="1000" fill="hold"/>
                                        <p:tgtEl>
                                          <p:spTgt spid="55306"/>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55299"/>
                                        </p:tgtEl>
                                        <p:attrNameLst>
                                          <p:attrName>style.visibility</p:attrName>
                                        </p:attrNameLst>
                                      </p:cBhvr>
                                      <p:to>
                                        <p:strVal val="visible"/>
                                      </p:to>
                                    </p:set>
                                    <p:animEffect transition="in" filter="box(in)">
                                      <p:cBhvr>
                                        <p:cTn id="23" dur="500"/>
                                        <p:tgtEl>
                                          <p:spTgt spid="5529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530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55301"/>
                                        </p:tgtEl>
                                        <p:attrNameLst>
                                          <p:attrName>style.visibility</p:attrName>
                                        </p:attrNameLst>
                                      </p:cBhvr>
                                      <p:to>
                                        <p:strVal val="visible"/>
                                      </p:to>
                                    </p:set>
                                    <p:animEffect transition="in" filter="box(in)">
                                      <p:cBhvr>
                                        <p:cTn id="32" dur="500"/>
                                        <p:tgtEl>
                                          <p:spTgt spid="5530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30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55303"/>
                                        </p:tgtEl>
                                        <p:attrNameLst>
                                          <p:attrName>style.visibility</p:attrName>
                                        </p:attrNameLst>
                                      </p:cBhvr>
                                      <p:to>
                                        <p:strVal val="visible"/>
                                      </p:to>
                                    </p:set>
                                    <p:animEffect transition="in" filter="box(in)">
                                      <p:cBhvr>
                                        <p:cTn id="41" dur="500"/>
                                        <p:tgtEl>
                                          <p:spTgt spid="5530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5304"/>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p:cTn id="49" dur="1" fill="hold">
                                          <p:stCondLst>
                                            <p:cond delay="0"/>
                                          </p:stCondLst>
                                        </p:cTn>
                                        <p:tgtEl>
                                          <p:spTgt spid="55307"/>
                                        </p:tgtEl>
                                        <p:attrNameLst>
                                          <p:attrName>style.visibility</p:attrName>
                                        </p:attrNameLst>
                                      </p:cBhvr>
                                      <p:to>
                                        <p:strVal val="visible"/>
                                      </p:to>
                                    </p:set>
                                    <p:animEffect transition="in" filter="box(in)">
                                      <p:cBhvr>
                                        <p:cTn id="50" dur="500"/>
                                        <p:tgtEl>
                                          <p:spTgt spid="5530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530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nodeType="clickEffect">
                                  <p:stCondLst>
                                    <p:cond delay="0"/>
                                  </p:stCondLst>
                                  <p:childTnLst>
                                    <p:set>
                                      <p:cBhvr>
                                        <p:cTn id="58" dur="1" fill="hold">
                                          <p:stCondLst>
                                            <p:cond delay="0"/>
                                          </p:stCondLst>
                                        </p:cTn>
                                        <p:tgtEl>
                                          <p:spTgt spid="55309"/>
                                        </p:tgtEl>
                                        <p:attrNameLst>
                                          <p:attrName>style.visibility</p:attrName>
                                        </p:attrNameLst>
                                      </p:cBhvr>
                                      <p:to>
                                        <p:strVal val="visible"/>
                                      </p:to>
                                    </p:set>
                                    <p:animEffect transition="in" filter="box(in)">
                                      <p:cBhvr>
                                        <p:cTn id="59" dur="500"/>
                                        <p:tgtEl>
                                          <p:spTgt spid="5530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5311"/>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nodeType="clickEffect">
                                  <p:stCondLst>
                                    <p:cond delay="0"/>
                                  </p:stCondLst>
                                  <p:childTnLst>
                                    <p:set>
                                      <p:cBhvr>
                                        <p:cTn id="67" dur="1" fill="hold">
                                          <p:stCondLst>
                                            <p:cond delay="0"/>
                                          </p:stCondLst>
                                        </p:cTn>
                                        <p:tgtEl>
                                          <p:spTgt spid="55310"/>
                                        </p:tgtEl>
                                        <p:attrNameLst>
                                          <p:attrName>style.visibility</p:attrName>
                                        </p:attrNameLst>
                                      </p:cBhvr>
                                      <p:to>
                                        <p:strVal val="visible"/>
                                      </p:to>
                                    </p:set>
                                    <p:animEffect transition="in" filter="box(in)">
                                      <p:cBhvr>
                                        <p:cTn id="68" dur="500"/>
                                        <p:tgtEl>
                                          <p:spTgt spid="5531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5312"/>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55313"/>
                                        </p:tgtEl>
                                        <p:attrNameLst>
                                          <p:attrName>style.visibility</p:attrName>
                                        </p:attrNameLst>
                                      </p:cBhvr>
                                      <p:to>
                                        <p:strVal val="visible"/>
                                      </p:to>
                                    </p:set>
                                    <p:animEffect transition="in" filter="box(in)">
                                      <p:cBhvr>
                                        <p:cTn id="77" dur="500"/>
                                        <p:tgtEl>
                                          <p:spTgt spid="5531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5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0" grpId="0"/>
      <p:bldP spid="55302" grpId="0"/>
      <p:bldP spid="55304" grpId="0"/>
      <p:bldP spid="55305" grpId="0"/>
      <p:bldP spid="55306" grpId="0"/>
      <p:bldP spid="55308" grpId="0"/>
      <p:bldP spid="55311" grpId="0"/>
      <p:bldP spid="55312" grpId="0"/>
      <p:bldP spid="553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467600" cy="457200"/>
          </a:xfrm>
        </p:spPr>
        <p:txBody>
          <a:bodyPr/>
          <a:lstStyle/>
          <a:p>
            <a:pPr eaLnBrk="1" hangingPunct="1">
              <a:defRPr/>
            </a:pPr>
            <a:r>
              <a:rPr lang="en-US" sz="3600" b="1" smtClean="0">
                <a:solidFill>
                  <a:srgbClr val="FFFF00"/>
                </a:solidFill>
                <a:effectLst>
                  <a:outerShdw blurRad="38100" dist="38100" dir="2700000" algn="tl">
                    <a:srgbClr val="000000"/>
                  </a:outerShdw>
                </a:effectLst>
              </a:rPr>
              <a:t>Oxygen Pits</a:t>
            </a:r>
          </a:p>
        </p:txBody>
      </p:sp>
      <p:pic>
        <p:nvPicPr>
          <p:cNvPr id="58372"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609600"/>
            <a:ext cx="9144000" cy="3581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388" name="Rectangle 3"/>
          <p:cNvSpPr>
            <a:spLocks noChangeArrowheads="1"/>
          </p:cNvSpPr>
          <p:nvPr/>
        </p:nvSpPr>
        <p:spPr bwMode="auto">
          <a:xfrm>
            <a:off x="2133600" y="2057400"/>
            <a:ext cx="52578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4400">
              <a:solidFill>
                <a:schemeClr val="tx2"/>
              </a:solidFill>
              <a:latin typeface="Times New Roman" pitchFamily="18" charset="0"/>
            </a:endParaRPr>
          </a:p>
        </p:txBody>
      </p:sp>
      <p:sp>
        <p:nvSpPr>
          <p:cNvPr id="58373" name="Rectangle 5"/>
          <p:cNvSpPr>
            <a:spLocks noChangeArrowheads="1"/>
          </p:cNvSpPr>
          <p:nvPr/>
        </p:nvSpPr>
        <p:spPr bwMode="auto">
          <a:xfrm>
            <a:off x="0" y="914400"/>
            <a:ext cx="8915400" cy="2655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2800" b="1">
                <a:solidFill>
                  <a:schemeClr val="bg1"/>
                </a:solidFill>
                <a:effectLst>
                  <a:outerShdw blurRad="38100" dist="38100" dir="2700000" algn="tl">
                    <a:srgbClr val="000000"/>
                  </a:outerShdw>
                </a:effectLst>
                <a:latin typeface="Times New Roman" pitchFamily="18" charset="0"/>
                <a:cs typeface="Times New Roman" pitchFamily="18" charset="0"/>
              </a:rPr>
              <a:t>Aggressive localized corrosion and loss of tube wall, most prevalent near </a:t>
            </a:r>
          </a:p>
          <a:p>
            <a:pPr algn="ctr">
              <a:spcBef>
                <a:spcPct val="50000"/>
              </a:spcBef>
              <a:defRPr/>
            </a:pPr>
            <a:r>
              <a:rPr lang="en-GB" sz="2800" b="1">
                <a:solidFill>
                  <a:schemeClr val="bg1"/>
                </a:solidFill>
                <a:effectLst>
                  <a:outerShdw blurRad="38100" dist="38100" dir="2700000" algn="tl">
                    <a:srgbClr val="000000"/>
                  </a:outerShdw>
                </a:effectLst>
                <a:latin typeface="Times New Roman" pitchFamily="18" charset="0"/>
                <a:cs typeface="Times New Roman" pitchFamily="18" charset="0"/>
              </a:rPr>
              <a:t>Economizer Feed Water Inlet on Operating Boilers </a:t>
            </a:r>
          </a:p>
          <a:p>
            <a:pPr algn="ctr">
              <a:spcBef>
                <a:spcPct val="50000"/>
              </a:spcBef>
              <a:defRPr/>
            </a:pPr>
            <a:r>
              <a:rPr lang="en-GB" sz="2800" b="1">
                <a:solidFill>
                  <a:schemeClr val="bg1"/>
                </a:solidFill>
                <a:effectLst>
                  <a:outerShdw blurRad="38100" dist="38100" dir="2700000" algn="tl">
                    <a:srgbClr val="000000"/>
                  </a:outerShdw>
                </a:effectLst>
                <a:latin typeface="Times New Roman" pitchFamily="18" charset="0"/>
                <a:cs typeface="Times New Roman" pitchFamily="18" charset="0"/>
              </a:rPr>
              <a:t>Flooded or non-drainable surfaces are most susceptible DURING OUTAGE PERIOD</a:t>
            </a:r>
            <a:endParaRPr lang="en-US" sz="2800" b="1">
              <a:solidFill>
                <a:schemeClr val="bg1"/>
              </a:solidFill>
              <a:effectLst>
                <a:outerShdw blurRad="38100" dist="38100" dir="2700000" algn="tl">
                  <a:srgbClr val="000000"/>
                </a:outerShdw>
              </a:effectLst>
              <a:latin typeface="Times New Roman" pitchFamily="18" charset="0"/>
              <a:cs typeface="Times New Roman" pitchFamily="18" charset="0"/>
            </a:endParaRPr>
          </a:p>
        </p:txBody>
      </p:sp>
      <p:pic>
        <p:nvPicPr>
          <p:cNvPr id="58374" name="Picture 6" descr="crevice%20on%20tubi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514600" y="2114550"/>
            <a:ext cx="3908425" cy="474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78" name="Rectangle 10"/>
          <p:cNvSpPr>
            <a:spLocks noChangeArrowheads="1"/>
          </p:cNvSpPr>
          <p:nvPr/>
        </p:nvSpPr>
        <p:spPr bwMode="auto">
          <a:xfrm>
            <a:off x="685800" y="5562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defRPr/>
            </a:pPr>
            <a:r>
              <a:rPr lang="en-US" sz="3600" b="1">
                <a:solidFill>
                  <a:srgbClr val="FFFF00"/>
                </a:solidFill>
                <a:effectLst>
                  <a:outerShdw blurRad="38100" dist="38100" dir="2700000" algn="tl">
                    <a:srgbClr val="000000"/>
                  </a:outerShdw>
                </a:effectLst>
              </a:rPr>
              <a:t>Internal Surface Pitting in a Pipe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nodeType="clickEffect">
                                  <p:stCondLst>
                                    <p:cond delay="0"/>
                                  </p:stCondLst>
                                  <p:childTnLst>
                                    <p:set>
                                      <p:cBhvr>
                                        <p:cTn id="10" dur="1" fill="hold">
                                          <p:stCondLst>
                                            <p:cond delay="0"/>
                                          </p:stCondLst>
                                        </p:cTn>
                                        <p:tgtEl>
                                          <p:spTgt spid="58372"/>
                                        </p:tgtEl>
                                        <p:attrNameLst>
                                          <p:attrName>style.visibility</p:attrName>
                                        </p:attrNameLst>
                                      </p:cBhvr>
                                      <p:to>
                                        <p:strVal val="visible"/>
                                      </p:to>
                                    </p:set>
                                    <p:animEffect transition="in" filter="box(out)">
                                      <p:cBhvr>
                                        <p:cTn id="11" dur="1000"/>
                                        <p:tgtEl>
                                          <p:spTgt spid="5837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7" presetClass="entr" presetSubtype="1" fill="hold" grpId="0" nodeType="clickEffect">
                                  <p:stCondLst>
                                    <p:cond delay="0"/>
                                  </p:stCondLst>
                                  <p:childTnLst>
                                    <p:set>
                                      <p:cBhvr>
                                        <p:cTn id="15" dur="1" fill="hold">
                                          <p:stCondLst>
                                            <p:cond delay="0"/>
                                          </p:stCondLst>
                                        </p:cTn>
                                        <p:tgtEl>
                                          <p:spTgt spid="58373"/>
                                        </p:tgtEl>
                                        <p:attrNameLst>
                                          <p:attrName>style.visibility</p:attrName>
                                        </p:attrNameLst>
                                      </p:cBhvr>
                                      <p:to>
                                        <p:strVal val="visible"/>
                                      </p:to>
                                    </p:set>
                                    <p:anim calcmode="lin" valueType="num">
                                      <p:cBhvr additive="base">
                                        <p:cTn id="16" dur="1000" fill="hold"/>
                                        <p:tgtEl>
                                          <p:spTgt spid="58373"/>
                                        </p:tgtEl>
                                        <p:attrNameLst>
                                          <p:attrName>ppt_x</p:attrName>
                                        </p:attrNameLst>
                                      </p:cBhvr>
                                      <p:tavLst>
                                        <p:tav tm="0">
                                          <p:val>
                                            <p:strVal val="#ppt_x"/>
                                          </p:val>
                                        </p:tav>
                                        <p:tav tm="100000">
                                          <p:val>
                                            <p:strVal val="#ppt_x"/>
                                          </p:val>
                                        </p:tav>
                                      </p:tavLst>
                                    </p:anim>
                                    <p:anim calcmode="lin" valueType="num">
                                      <p:cBhvr additive="base">
                                        <p:cTn id="17" dur="1000" fill="hold"/>
                                        <p:tgtEl>
                                          <p:spTgt spid="58373"/>
                                        </p:tgtEl>
                                        <p:attrNameLst>
                                          <p:attrName>ppt_y</p:attrName>
                                        </p:attrNameLst>
                                      </p:cBhvr>
                                      <p:tavLst>
                                        <p:tav tm="0">
                                          <p:val>
                                            <p:strVal val="0-#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58374"/>
                                        </p:tgtEl>
                                        <p:attrNameLst>
                                          <p:attrName>style.visibility</p:attrName>
                                        </p:attrNameLst>
                                      </p:cBhvr>
                                      <p:to>
                                        <p:strVal val="visible"/>
                                      </p:to>
                                    </p:set>
                                    <p:animEffect transition="in" filter="box(out)">
                                      <p:cBhvr>
                                        <p:cTn id="22" dur="1000"/>
                                        <p:tgtEl>
                                          <p:spTgt spid="583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8378"/>
                                        </p:tgtEl>
                                        <p:attrNameLst>
                                          <p:attrName>style.visibility</p:attrName>
                                        </p:attrNameLst>
                                      </p:cBhvr>
                                      <p:to>
                                        <p:strVal val="visible"/>
                                      </p:to>
                                    </p:set>
                                    <p:anim calcmode="lin" valueType="num">
                                      <p:cBhvr additive="base">
                                        <p:cTn id="27" dur="1000" fill="hold"/>
                                        <p:tgtEl>
                                          <p:spTgt spid="58378"/>
                                        </p:tgtEl>
                                        <p:attrNameLst>
                                          <p:attrName>ppt_x</p:attrName>
                                        </p:attrNameLst>
                                      </p:cBhvr>
                                      <p:tavLst>
                                        <p:tav tm="0">
                                          <p:val>
                                            <p:strVal val="#ppt_x"/>
                                          </p:val>
                                        </p:tav>
                                        <p:tav tm="100000">
                                          <p:val>
                                            <p:strVal val="#ppt_x"/>
                                          </p:val>
                                        </p:tav>
                                      </p:tavLst>
                                    </p:anim>
                                    <p:anim calcmode="lin" valueType="num">
                                      <p:cBhvr additive="base">
                                        <p:cTn id="28" dur="1000" fill="hold"/>
                                        <p:tgtEl>
                                          <p:spTgt spid="583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3" grpId="0"/>
      <p:bldP spid="583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CO2%2520and%2520H2S%2520pitting"/>
          <p:cNvPicPr>
            <a:picLocks noGrp="1" noChangeAspect="1" noChangeArrowheads="1"/>
          </p:cNvPicPr>
          <p:nvPr>
            <p:ph type="body" idx="1"/>
          </p:nvPr>
        </p:nvPicPr>
        <p:blipFill>
          <a:blip r:embed="rId3">
            <a:extLst>
              <a:ext uri="{28A0092B-C50C-407E-A947-70E740481C1C}">
                <a14:useLocalDpi xmlns="" xmlns:a14="http://schemas.microsoft.com/office/drawing/2010/main" val="0"/>
              </a:ext>
            </a:extLst>
          </a:blip>
          <a:srcRect/>
          <a:stretch>
            <a:fillRect/>
          </a:stretch>
        </p:blipFill>
        <p:spPr>
          <a:xfrm>
            <a:off x="0" y="0"/>
            <a:ext cx="9144000" cy="6858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3797" name="Rectangle 5"/>
          <p:cNvSpPr>
            <a:spLocks noChangeArrowheads="1"/>
          </p:cNvSpPr>
          <p:nvPr/>
        </p:nvSpPr>
        <p:spPr bwMode="auto">
          <a:xfrm>
            <a:off x="914400" y="4724400"/>
            <a:ext cx="29718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latin typeface="Times New Roman" pitchFamily="18" charset="0"/>
              </a:rPr>
              <a:t>CO</a:t>
            </a:r>
            <a:r>
              <a:rPr lang="en-US" sz="2800" b="1" baseline="-30000">
                <a:solidFill>
                  <a:schemeClr val="bg1"/>
                </a:solidFill>
                <a:effectLst>
                  <a:outerShdw blurRad="38100" dist="38100" dir="2700000" algn="tl">
                    <a:srgbClr val="000000"/>
                  </a:outerShdw>
                </a:effectLst>
                <a:latin typeface="Times New Roman" pitchFamily="18" charset="0"/>
              </a:rPr>
              <a:t>2</a:t>
            </a:r>
            <a:r>
              <a:rPr lang="en-US" sz="2800" b="1">
                <a:solidFill>
                  <a:schemeClr val="bg1"/>
                </a:solidFill>
                <a:effectLst>
                  <a:outerShdw blurRad="38100" dist="38100" dir="2700000" algn="tl">
                    <a:srgbClr val="000000"/>
                  </a:outerShdw>
                </a:effectLst>
                <a:latin typeface="Times New Roman" pitchFamily="18" charset="0"/>
              </a:rPr>
              <a:t> pitting</a:t>
            </a:r>
            <a:r>
              <a:rPr lang="en-US" sz="2400">
                <a:latin typeface="Times New Roman" pitchFamily="18" charset="0"/>
              </a:rPr>
              <a:t> </a:t>
            </a:r>
          </a:p>
        </p:txBody>
      </p:sp>
      <p:sp>
        <p:nvSpPr>
          <p:cNvPr id="33798" name="Rectangle 6"/>
          <p:cNvSpPr>
            <a:spLocks noChangeArrowheads="1"/>
          </p:cNvSpPr>
          <p:nvPr/>
        </p:nvSpPr>
        <p:spPr bwMode="auto">
          <a:xfrm>
            <a:off x="5638800" y="5181600"/>
            <a:ext cx="1878013"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800" b="1">
                <a:solidFill>
                  <a:schemeClr val="bg1"/>
                </a:solidFill>
                <a:effectLst>
                  <a:outerShdw blurRad="38100" dist="38100" dir="2700000" algn="tl">
                    <a:srgbClr val="000000"/>
                  </a:outerShdw>
                </a:effectLst>
                <a:latin typeface="Times New Roman" pitchFamily="18" charset="0"/>
              </a:rPr>
              <a:t>H</a:t>
            </a:r>
            <a:r>
              <a:rPr lang="en-US" sz="2800" b="1" baseline="-30000">
                <a:solidFill>
                  <a:schemeClr val="bg1"/>
                </a:solidFill>
                <a:effectLst>
                  <a:outerShdw blurRad="38100" dist="38100" dir="2700000" algn="tl">
                    <a:srgbClr val="000000"/>
                  </a:outerShdw>
                </a:effectLst>
                <a:latin typeface="Times New Roman" pitchFamily="18" charset="0"/>
              </a:rPr>
              <a:t>2</a:t>
            </a:r>
            <a:r>
              <a:rPr lang="en-US" sz="2800" b="1">
                <a:solidFill>
                  <a:schemeClr val="bg1"/>
                </a:solidFill>
                <a:effectLst>
                  <a:outerShdw blurRad="38100" dist="38100" dir="2700000" algn="tl">
                    <a:srgbClr val="000000"/>
                  </a:outerShdw>
                </a:effectLst>
                <a:latin typeface="Times New Roman" pitchFamily="18" charset="0"/>
              </a:rPr>
              <a:t>S pitting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ox(out)">
                                      <p:cBhvr>
                                        <p:cTn id="7" dur="10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box(out)">
                                      <p:cBhvr>
                                        <p:cTn id="12" dur="500"/>
                                        <p:tgtEl>
                                          <p:spTgt spid="337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3798"/>
                                        </p:tgtEl>
                                        <p:attrNameLst>
                                          <p:attrName>style.visibility</p:attrName>
                                        </p:attrNameLst>
                                      </p:cBhvr>
                                      <p:to>
                                        <p:strVal val="visible"/>
                                      </p:to>
                                    </p:set>
                                    <p:animEffect transition="in" filter="box(out)">
                                      <p:cBhvr>
                                        <p:cTn id="17" dur="10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104900" y="0"/>
            <a:ext cx="6934200" cy="914400"/>
          </a:xfrm>
        </p:spPr>
        <p:txBody>
          <a:bodyPr/>
          <a:lstStyle/>
          <a:p>
            <a:pPr eaLnBrk="1" hangingPunct="1">
              <a:defRPr/>
            </a:pPr>
            <a:r>
              <a:rPr lang="en-GB" sz="3600" b="1" smtClean="0">
                <a:solidFill>
                  <a:srgbClr val="FFFF00"/>
                </a:solidFill>
                <a:effectLst>
                  <a:outerShdw blurRad="38100" dist="38100" dir="2700000" algn="tl">
                    <a:srgbClr val="000000"/>
                  </a:outerShdw>
                </a:effectLst>
                <a:ea typeface="Arial Unicode MS" pitchFamily="34" charset="-128"/>
                <a:cs typeface="Arial Unicode MS" pitchFamily="34" charset="-128"/>
              </a:rPr>
              <a:t>"Pitting Factor"</a:t>
            </a:r>
            <a:endParaRPr lang="en-US" sz="3600" b="1" smtClean="0">
              <a:solidFill>
                <a:srgbClr val="FFFF00"/>
              </a:solidFill>
              <a:effectLst>
                <a:outerShdw blurRad="38100" dist="38100" dir="2700000" algn="tl">
                  <a:srgbClr val="000000"/>
                </a:outerShdw>
              </a:effectLst>
              <a:ea typeface="Arial Unicode MS" pitchFamily="34" charset="-128"/>
              <a:cs typeface="Arial Unicode MS" pitchFamily="34" charset="-128"/>
            </a:endParaRPr>
          </a:p>
        </p:txBody>
      </p:sp>
      <p:sp>
        <p:nvSpPr>
          <p:cNvPr id="61443" name="Rectangle 3"/>
          <p:cNvSpPr>
            <a:spLocks noChangeArrowheads="1"/>
          </p:cNvSpPr>
          <p:nvPr/>
        </p:nvSpPr>
        <p:spPr bwMode="auto">
          <a:xfrm>
            <a:off x="0" y="990600"/>
            <a:ext cx="9144000" cy="4789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sz="2800" b="1">
                <a:solidFill>
                  <a:schemeClr val="bg1"/>
                </a:solidFill>
                <a:latin typeface="Times New Roman" pitchFamily="18" charset="0"/>
                <a:ea typeface="Arial Unicode MS" pitchFamily="34" charset="-128"/>
                <a:cs typeface="Arial Unicode MS" pitchFamily="34" charset="-128"/>
              </a:rPr>
              <a:t>There are several ways by which pits can be evaluated      including </a:t>
            </a:r>
            <a:r>
              <a:rPr lang="en-GB" sz="2800" b="1">
                <a:solidFill>
                  <a:srgbClr val="FFFF00"/>
                </a:solidFill>
                <a:latin typeface="Times New Roman" pitchFamily="18" charset="0"/>
                <a:ea typeface="Arial Unicode MS" pitchFamily="34" charset="-128"/>
                <a:cs typeface="Arial Unicode MS" pitchFamily="34" charset="-128"/>
              </a:rPr>
              <a:t>pit size</a:t>
            </a:r>
            <a:r>
              <a:rPr lang="en-GB" sz="2800" b="1">
                <a:solidFill>
                  <a:schemeClr val="bg1"/>
                </a:solidFill>
                <a:latin typeface="Times New Roman" pitchFamily="18" charset="0"/>
                <a:ea typeface="Arial Unicode MS" pitchFamily="34" charset="-128"/>
                <a:cs typeface="Arial Unicode MS" pitchFamily="34" charset="-128"/>
              </a:rPr>
              <a:t> </a:t>
            </a:r>
            <a:r>
              <a:rPr lang="en-GB" sz="1200" b="1">
                <a:solidFill>
                  <a:schemeClr val="bg1"/>
                </a:solidFill>
                <a:latin typeface="Times New Roman" pitchFamily="18" charset="0"/>
                <a:ea typeface="Arial Unicode MS" pitchFamily="34" charset="-128"/>
                <a:cs typeface="Arial Unicode MS" pitchFamily="34" charset="-128"/>
              </a:rPr>
              <a:t>and</a:t>
            </a:r>
            <a:r>
              <a:rPr lang="en-GB" sz="2800" b="1">
                <a:solidFill>
                  <a:schemeClr val="bg1"/>
                </a:solidFill>
                <a:latin typeface="Times New Roman" pitchFamily="18" charset="0"/>
                <a:ea typeface="Arial Unicode MS" pitchFamily="34" charset="-128"/>
                <a:cs typeface="Arial Unicode MS" pitchFamily="34" charset="-128"/>
              </a:rPr>
              <a:t> </a:t>
            </a:r>
            <a:r>
              <a:rPr lang="en-GB" sz="2800" b="1">
                <a:solidFill>
                  <a:srgbClr val="FFFF00"/>
                </a:solidFill>
                <a:latin typeface="Times New Roman" pitchFamily="18" charset="0"/>
                <a:ea typeface="Arial Unicode MS" pitchFamily="34" charset="-128"/>
                <a:cs typeface="Arial Unicode MS" pitchFamily="34" charset="-128"/>
              </a:rPr>
              <a:t>density measurements</a:t>
            </a:r>
            <a:r>
              <a:rPr lang="en-GB" sz="2800" b="1">
                <a:solidFill>
                  <a:schemeClr val="bg1"/>
                </a:solidFill>
                <a:latin typeface="Times New Roman" pitchFamily="18" charset="0"/>
                <a:ea typeface="Arial Unicode MS" pitchFamily="34" charset="-128"/>
                <a:cs typeface="Arial Unicode MS" pitchFamily="34" charset="-128"/>
              </a:rPr>
              <a:t> </a:t>
            </a:r>
          </a:p>
          <a:p>
            <a:r>
              <a:rPr lang="en-GB" sz="2800" b="1">
                <a:solidFill>
                  <a:schemeClr val="bg1"/>
                </a:solidFill>
                <a:latin typeface="Times New Roman" pitchFamily="18" charset="0"/>
                <a:cs typeface="Times New Roman" pitchFamily="18" charset="0"/>
              </a:rPr>
              <a:t> </a:t>
            </a:r>
            <a:endParaRPr lang="en-GB" sz="2800" b="1">
              <a:solidFill>
                <a:schemeClr val="bg1"/>
              </a:solidFill>
              <a:latin typeface="Times New Roman" pitchFamily="18" charset="0"/>
              <a:ea typeface="Arial Unicode MS" pitchFamily="34" charset="-128"/>
              <a:cs typeface="Arial Unicode MS" pitchFamily="34" charset="-128"/>
            </a:endParaRPr>
          </a:p>
          <a:p>
            <a:r>
              <a:rPr lang="en-GB" sz="2800" b="1">
                <a:solidFill>
                  <a:schemeClr val="bg1"/>
                </a:solidFill>
                <a:latin typeface="Times New Roman" pitchFamily="18" charset="0"/>
                <a:ea typeface="Arial Unicode MS" pitchFamily="34" charset="-128"/>
                <a:cs typeface="Arial Unicode MS" pitchFamily="34" charset="-128"/>
              </a:rPr>
              <a:t>The most commonly used parameter is "Pitting Factor", </a:t>
            </a:r>
          </a:p>
          <a:p>
            <a:endParaRPr lang="en-GB" sz="2800" b="1">
              <a:solidFill>
                <a:schemeClr val="bg1"/>
              </a:solidFill>
              <a:latin typeface="Times New Roman" pitchFamily="18" charset="0"/>
              <a:ea typeface="Arial Unicode MS" pitchFamily="34" charset="-128"/>
              <a:cs typeface="Arial Unicode MS" pitchFamily="34" charset="-128"/>
            </a:endParaRPr>
          </a:p>
          <a:p>
            <a:pPr algn="ctr"/>
            <a:r>
              <a:rPr lang="en-GB" sz="2800" b="1" u="sng">
                <a:solidFill>
                  <a:schemeClr val="bg1"/>
                </a:solidFill>
                <a:latin typeface="Times New Roman" pitchFamily="18" charset="0"/>
                <a:cs typeface="Times New Roman" pitchFamily="18" charset="0"/>
              </a:rPr>
              <a:t>Deepest metal penetration</a:t>
            </a:r>
          </a:p>
          <a:p>
            <a:pPr algn="ctr"/>
            <a:r>
              <a:rPr lang="en-GB" sz="2800" b="1">
                <a:solidFill>
                  <a:schemeClr val="bg1"/>
                </a:solidFill>
                <a:latin typeface="Times New Roman" pitchFamily="18" charset="0"/>
                <a:cs typeface="Times New Roman" pitchFamily="18" charset="0"/>
              </a:rPr>
              <a:t>Average metal penetration of the total pits at the surface</a:t>
            </a:r>
            <a:r>
              <a:rPr lang="en-US" sz="2800" b="1">
                <a:solidFill>
                  <a:schemeClr val="bg1"/>
                </a:solidFill>
                <a:latin typeface="Times New Roman" pitchFamily="18" charset="0"/>
                <a:ea typeface="Arial Unicode MS" pitchFamily="34" charset="-128"/>
                <a:cs typeface="Arial Unicode MS" pitchFamily="34" charset="-128"/>
              </a:rPr>
              <a:t> </a:t>
            </a:r>
          </a:p>
          <a:p>
            <a:endParaRPr lang="en-GB" sz="2800" b="1">
              <a:solidFill>
                <a:schemeClr val="bg1"/>
              </a:solidFill>
              <a:latin typeface="Times New Roman" pitchFamily="18" charset="0"/>
              <a:ea typeface="Arial Unicode MS" pitchFamily="34" charset="-128"/>
              <a:cs typeface="Arial Unicode MS" pitchFamily="34" charset="-128"/>
            </a:endParaRPr>
          </a:p>
          <a:p>
            <a:pPr algn="ctr"/>
            <a:r>
              <a:rPr lang="en-GB" sz="2800" b="1">
                <a:solidFill>
                  <a:srgbClr val="FFFF00"/>
                </a:solidFill>
                <a:latin typeface="Times New Roman" pitchFamily="18" charset="0"/>
                <a:ea typeface="Arial Unicode MS" pitchFamily="34" charset="-128"/>
                <a:cs typeface="Arial Unicode MS" pitchFamily="34" charset="-128"/>
              </a:rPr>
              <a:t>1 Pitting Factor</a:t>
            </a:r>
            <a:r>
              <a:rPr lang="en-GB" sz="2800" b="1">
                <a:solidFill>
                  <a:schemeClr val="bg1"/>
                </a:solidFill>
                <a:latin typeface="Times New Roman" pitchFamily="18" charset="0"/>
                <a:ea typeface="Arial Unicode MS" pitchFamily="34" charset="-128"/>
                <a:cs typeface="Arial Unicode MS" pitchFamily="34" charset="-128"/>
              </a:rPr>
              <a:t> represents uniform corrosion </a:t>
            </a:r>
          </a:p>
          <a:p>
            <a:r>
              <a:rPr lang="en-GB" sz="2800" b="1">
                <a:solidFill>
                  <a:schemeClr val="bg1"/>
                </a:solidFill>
                <a:latin typeface="Times New Roman" pitchFamily="18" charset="0"/>
                <a:ea typeface="Arial Unicode MS" pitchFamily="34" charset="-128"/>
                <a:cs typeface="Arial Unicode MS" pitchFamily="34" charset="-128"/>
              </a:rPr>
              <a:t>The larger the number, greater the depth of penetration.</a:t>
            </a:r>
          </a:p>
          <a:p>
            <a:pPr eaLnBrk="0" hangingPunct="0"/>
            <a:endParaRPr lang="en-GB" sz="2800" b="1">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32" fill="hold" grpId="0" nodeType="clickEffect">
                                  <p:stCondLst>
                                    <p:cond delay="0"/>
                                  </p:stCondLst>
                                  <p:childTnLst>
                                    <p:set>
                                      <p:cBhvr>
                                        <p:cTn id="10" dur="1" fill="hold">
                                          <p:stCondLst>
                                            <p:cond delay="0"/>
                                          </p:stCondLst>
                                        </p:cTn>
                                        <p:tgtEl>
                                          <p:spTgt spid="61443"/>
                                        </p:tgtEl>
                                        <p:attrNameLst>
                                          <p:attrName>style.visibility</p:attrName>
                                        </p:attrNameLst>
                                      </p:cBhvr>
                                      <p:to>
                                        <p:strVal val="visible"/>
                                      </p:to>
                                    </p:set>
                                    <p:animEffect transition="in" filter="diamond(out)">
                                      <p:cBhvr>
                                        <p:cTn id="11" dur="20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3810000" cy="1477962"/>
          </a:xfrm>
        </p:spPr>
        <p:txBody>
          <a:bodyPr/>
          <a:lstStyle/>
          <a:p>
            <a:pPr eaLnBrk="1" hangingPunct="1"/>
            <a:r>
              <a:rPr lang="en-US" sz="3200" b="1" smtClean="0">
                <a:solidFill>
                  <a:srgbClr val="FFFF00"/>
                </a:solidFill>
              </a:rPr>
              <a:t>Effect of Certain Parameters on Initiation to pit</a:t>
            </a:r>
          </a:p>
        </p:txBody>
      </p:sp>
      <p:sp>
        <p:nvSpPr>
          <p:cNvPr id="37891" name="Rectangle 3"/>
          <p:cNvSpPr>
            <a:spLocks noGrp="1" noChangeArrowheads="1"/>
          </p:cNvSpPr>
          <p:nvPr>
            <p:ph type="body" sz="half" idx="1"/>
          </p:nvPr>
        </p:nvSpPr>
        <p:spPr>
          <a:xfrm>
            <a:off x="304800" y="2057400"/>
            <a:ext cx="4038600" cy="3276600"/>
          </a:xfrm>
        </p:spPr>
        <p:txBody>
          <a:bodyPr/>
          <a:lstStyle/>
          <a:p>
            <a:pPr eaLnBrk="1" hangingPunct="1">
              <a:buFontTx/>
              <a:buChar char="o"/>
              <a:defRPr/>
            </a:pPr>
            <a:r>
              <a:rPr lang="en-GB" sz="2400" b="1" smtClean="0">
                <a:solidFill>
                  <a:schemeClr val="bg1"/>
                </a:solidFill>
                <a:effectLst>
                  <a:outerShdw blurRad="38100" dist="38100" dir="2700000" algn="tl">
                    <a:srgbClr val="000000"/>
                  </a:outerShdw>
                </a:effectLst>
                <a:ea typeface="Arial Unicode MS" pitchFamily="34" charset="-128"/>
                <a:cs typeface="Arial Unicode MS" pitchFamily="34" charset="-128"/>
              </a:rPr>
              <a:t>Velocity</a:t>
            </a:r>
          </a:p>
          <a:p>
            <a:pPr eaLnBrk="1" hangingPunct="1">
              <a:buFontTx/>
              <a:buNone/>
              <a:defRPr/>
            </a:pPr>
            <a:r>
              <a:rPr lang="en-GB" sz="1800" b="1" smtClean="0">
                <a:solidFill>
                  <a:srgbClr val="FFFF00"/>
                </a:solidFill>
                <a:effectLst>
                  <a:outerShdw blurRad="38100" dist="38100" dir="2700000" algn="tl">
                    <a:srgbClr val="000000"/>
                  </a:outerShdw>
                </a:effectLst>
              </a:rPr>
              <a:t>     Velocity, or increasing velocity, often decreases pitting attack</a:t>
            </a:r>
          </a:p>
          <a:p>
            <a:pPr eaLnBrk="1" hangingPunct="1">
              <a:buFontTx/>
              <a:buChar char="o"/>
              <a:defRPr/>
            </a:pPr>
            <a:r>
              <a:rPr lang="en-GB" sz="2400" b="1" smtClean="0">
                <a:solidFill>
                  <a:schemeClr val="bg1"/>
                </a:solidFill>
                <a:effectLst>
                  <a:outerShdw blurRad="38100" dist="38100" dir="2700000" algn="tl">
                    <a:srgbClr val="000000"/>
                  </a:outerShdw>
                </a:effectLst>
                <a:ea typeface="Arial Unicode MS" pitchFamily="34" charset="-128"/>
                <a:cs typeface="Arial Unicode MS" pitchFamily="34" charset="-128"/>
              </a:rPr>
              <a:t>Metallurgical Variables</a:t>
            </a:r>
            <a:endParaRPr lang="en-GB" sz="1800" b="1" smtClean="0">
              <a:solidFill>
                <a:schemeClr val="bg1"/>
              </a:solidFill>
              <a:effectLst>
                <a:outerShdw blurRad="38100" dist="38100" dir="2700000" algn="tl">
                  <a:srgbClr val="000000"/>
                </a:outerShdw>
              </a:effectLst>
            </a:endParaRPr>
          </a:p>
          <a:p>
            <a:pPr eaLnBrk="1" hangingPunct="1">
              <a:buClr>
                <a:schemeClr val="bg1"/>
              </a:buClr>
              <a:buFontTx/>
              <a:buChar char="o"/>
              <a:defRPr/>
            </a:pPr>
            <a:r>
              <a:rPr lang="en-GB" sz="2400" b="1" smtClean="0">
                <a:solidFill>
                  <a:schemeClr val="bg1"/>
                </a:solidFill>
                <a:effectLst>
                  <a:outerShdw blurRad="38100" dist="38100" dir="2700000" algn="tl">
                    <a:srgbClr val="000000"/>
                  </a:outerShdw>
                </a:effectLst>
              </a:rPr>
              <a:t>Mechanical &amp; Surface Condition Variables</a:t>
            </a:r>
            <a:endParaRPr lang="en-US" sz="2400" b="1" smtClean="0">
              <a:solidFill>
                <a:schemeClr val="bg1"/>
              </a:solidFill>
              <a:effectLst>
                <a:outerShdw blurRad="38100" dist="38100" dir="2700000" algn="tl">
                  <a:srgbClr val="000000"/>
                </a:outerShdw>
              </a:effectLst>
            </a:endParaRPr>
          </a:p>
          <a:p>
            <a:pPr eaLnBrk="1" hangingPunct="1">
              <a:buClr>
                <a:schemeClr val="bg1"/>
              </a:buClr>
              <a:buFontTx/>
              <a:buNone/>
              <a:defRPr/>
            </a:pPr>
            <a:r>
              <a:rPr lang="en-GB" sz="1800" b="1" smtClean="0">
                <a:solidFill>
                  <a:srgbClr val="FFFF00"/>
                </a:solidFill>
                <a:effectLst>
                  <a:outerShdw blurRad="38100" dist="38100" dir="2700000" algn="tl">
                    <a:srgbClr val="000000"/>
                  </a:outerShdw>
                </a:effectLst>
              </a:rPr>
              <a:t>      Severe cold working</a:t>
            </a:r>
          </a:p>
          <a:p>
            <a:pPr eaLnBrk="1" hangingPunct="1">
              <a:buClr>
                <a:schemeClr val="bg1"/>
              </a:buClr>
              <a:buFontTx/>
              <a:buNone/>
              <a:defRPr/>
            </a:pPr>
            <a:r>
              <a:rPr lang="en-GB" sz="1800" b="1" smtClean="0">
                <a:solidFill>
                  <a:srgbClr val="FFFF00"/>
                </a:solidFill>
                <a:effectLst>
                  <a:outerShdw blurRad="38100" dist="38100" dir="2700000" algn="tl">
                    <a:srgbClr val="000000"/>
                  </a:outerShdw>
                </a:effectLst>
              </a:rPr>
              <a:t>      Surface finish.Polished surface</a:t>
            </a:r>
            <a:r>
              <a:rPr lang="en-GB" sz="1800" smtClean="0">
                <a:solidFill>
                  <a:srgbClr val="FFFF00"/>
                </a:solidFill>
              </a:rPr>
              <a:t> </a:t>
            </a:r>
            <a:endParaRPr lang="en-US" sz="1800" smtClean="0">
              <a:solidFill>
                <a:srgbClr val="FFFF00"/>
              </a:solidFill>
            </a:endParaRPr>
          </a:p>
        </p:txBody>
      </p:sp>
      <p:graphicFrame>
        <p:nvGraphicFramePr>
          <p:cNvPr id="37931" name="Group 43"/>
          <p:cNvGraphicFramePr>
            <a:graphicFrameLocks noGrp="1"/>
          </p:cNvGraphicFramePr>
          <p:nvPr>
            <p:ph sz="half" idx="2"/>
          </p:nvPr>
        </p:nvGraphicFramePr>
        <p:xfrm>
          <a:off x="4267200" y="0"/>
          <a:ext cx="4876800" cy="6629403"/>
        </p:xfrm>
        <a:graphic>
          <a:graphicData uri="http://schemas.openxmlformats.org/drawingml/2006/table">
            <a:tbl>
              <a:tblPr/>
              <a:tblGrid>
                <a:gridCol w="1706563"/>
                <a:gridCol w="3170237"/>
              </a:tblGrid>
              <a:tr h="10683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FF00"/>
                          </a:solidFill>
                          <a:effectLst/>
                          <a:latin typeface="Arial" charset="0"/>
                          <a:cs typeface="Times New Roman" pitchFamily="18" charset="0"/>
                        </a:rPr>
                        <a:t>Effect of Alloying on Pitting Resistance of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FF00"/>
                          </a:solidFill>
                          <a:effectLst/>
                          <a:latin typeface="Arial" charset="0"/>
                          <a:cs typeface="Times New Roman" pitchFamily="18" charset="0"/>
                        </a:rPr>
                        <a:t>Stainless Steel Alloys</a:t>
                      </a:r>
                      <a:r>
                        <a:rPr kumimoji="0" lang="en-US" sz="1800" b="1"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03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1" u="none" strike="noStrike" cap="none" normalizeH="0" baseline="0" smtClean="0">
                          <a:ln>
                            <a:noFill/>
                          </a:ln>
                          <a:solidFill>
                            <a:schemeClr val="bg1"/>
                          </a:solidFill>
                          <a:effectLst/>
                          <a:latin typeface="Times New Roman" pitchFamily="18" charset="0"/>
                          <a:cs typeface="Times New Roman" pitchFamily="18" charset="0"/>
                        </a:rPr>
                        <a:t>Element</a:t>
                      </a:r>
                      <a:r>
                        <a:rPr kumimoji="0" lang="en-US" sz="1800" b="1" i="0" u="none" strike="noStrike" cap="none" normalizeH="0" baseline="0" smtClean="0">
                          <a:ln>
                            <a:noFill/>
                          </a:ln>
                          <a:solidFill>
                            <a:schemeClr val="bg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1" u="none" strike="noStrike" cap="none" normalizeH="0" baseline="0" smtClean="0">
                          <a:ln>
                            <a:noFill/>
                          </a:ln>
                          <a:solidFill>
                            <a:schemeClr val="bg1"/>
                          </a:solidFill>
                          <a:effectLst/>
                          <a:latin typeface="Times New Roman" pitchFamily="18" charset="0"/>
                          <a:cs typeface="Times New Roman" pitchFamily="18" charset="0"/>
                        </a:rPr>
                        <a:t>Effect on pitting resistance</a:t>
                      </a:r>
                      <a:r>
                        <a:rPr kumimoji="0" lang="en-US" sz="1800" b="1" i="0" u="none" strike="noStrike" cap="none" normalizeH="0" baseline="0" smtClean="0">
                          <a:ln>
                            <a:noFill/>
                          </a:ln>
                          <a:solidFill>
                            <a:schemeClr val="bg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rPr>
                        <a:t>Chromium </a:t>
                      </a:r>
                      <a:endParaRPr kumimoji="0" lang="en-US" sz="1800" b="1" i="0" u="none" strike="noStrike" cap="none" normalizeH="0" baseline="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rPr>
                        <a:t>Increases</a:t>
                      </a:r>
                      <a:endParaRPr kumimoji="0" lang="en-US" sz="18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Nickel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rPr>
                        <a:t>Increases</a:t>
                      </a:r>
                      <a:endParaRPr kumimoji="0" lang="en-US" sz="18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Molybdenum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rPr>
                        <a:t>Increases</a:t>
                      </a:r>
                      <a:endParaRPr kumimoji="0" lang="en-US" sz="18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9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Silicon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cs typeface="Times New Roman" pitchFamily="18" charset="0"/>
                        </a:rPr>
                        <a:t>Decreases;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cs typeface="Times New Roman" pitchFamily="18" charset="0"/>
                        </a:rPr>
                        <a:t>Increases when present with molybdenum</a:t>
                      </a:r>
                      <a:r>
                        <a:rPr kumimoji="0" lang="en-US" sz="1800" b="1" i="0" u="none" strike="noStrike" cap="none" normalizeH="0" baseline="0" smtClean="0">
                          <a:ln>
                            <a:noFill/>
                          </a:ln>
                          <a:solidFill>
                            <a:schemeClr val="bg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8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cs typeface="Times New Roman" pitchFamily="18" charset="0"/>
                        </a:rPr>
                        <a:t>Titanium and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cs typeface="Times New Roman" pitchFamily="18" charset="0"/>
                        </a:rPr>
                        <a:t>Columbium</a:t>
                      </a:r>
                      <a:r>
                        <a:rPr kumimoji="0" lang="en-US" sz="1800" b="1" i="0" u="none" strike="noStrike" cap="none" normalizeH="0" baseline="0" smtClean="0">
                          <a:ln>
                            <a:noFill/>
                          </a:ln>
                          <a:solidFill>
                            <a:schemeClr val="bg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cs typeface="Times New Roman" pitchFamily="18" charset="0"/>
                        </a:rPr>
                        <a:t>Decreases resistance in FeCl</a:t>
                      </a:r>
                      <a:r>
                        <a:rPr kumimoji="0" lang="en-GB" sz="1800" b="1" i="0" u="none" strike="noStrike" cap="none" normalizeH="0" baseline="-30000" smtClean="0">
                          <a:ln>
                            <a:noFill/>
                          </a:ln>
                          <a:solidFill>
                            <a:schemeClr val="bg1"/>
                          </a:solidFill>
                          <a:effectLst/>
                          <a:latin typeface="Times New Roman" pitchFamily="18" charset="0"/>
                          <a:cs typeface="Times New Roman" pitchFamily="18" charset="0"/>
                        </a:rPr>
                        <a:t>3;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cs typeface="Times New Roman" pitchFamily="18" charset="0"/>
                        </a:rPr>
                        <a:t>other mediums no effect</a:t>
                      </a:r>
                      <a:r>
                        <a:rPr kumimoji="0" lang="en-US" sz="1800" b="1" i="0" u="none" strike="noStrike" cap="none" normalizeH="0" baseline="0" smtClean="0">
                          <a:ln>
                            <a:noFill/>
                          </a:ln>
                          <a:solidFill>
                            <a:schemeClr val="bg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cs typeface="Times New Roman" pitchFamily="18" charset="0"/>
                        </a:rPr>
                        <a:t>Sulphur and Selenium</a:t>
                      </a:r>
                      <a:r>
                        <a:rPr kumimoji="0" lang="en-US" sz="1800" b="1" i="0" u="none" strike="noStrike" cap="none" normalizeH="0" baseline="0" smtClean="0">
                          <a:ln>
                            <a:noFill/>
                          </a:ln>
                          <a:solidFill>
                            <a:schemeClr val="bg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cs typeface="Times New Roman" pitchFamily="18" charset="0"/>
                        </a:rPr>
                        <a:t>Decreases</a:t>
                      </a:r>
                      <a:r>
                        <a:rPr kumimoji="0" lang="en-US" sz="1800" b="1" i="0" u="none" strike="noStrike" cap="none" normalizeH="0" baseline="0" smtClean="0">
                          <a:ln>
                            <a:noFill/>
                          </a:ln>
                          <a:solidFill>
                            <a:schemeClr val="bg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cs typeface="Times New Roman" pitchFamily="18" charset="0"/>
                        </a:rPr>
                        <a:t>Carbon</a:t>
                      </a:r>
                      <a:r>
                        <a:rPr kumimoji="0" lang="en-US" sz="1800" b="1" i="0" u="none" strike="noStrike" cap="none" normalizeH="0" baseline="0" smtClean="0">
                          <a:ln>
                            <a:noFill/>
                          </a:ln>
                          <a:solidFill>
                            <a:schemeClr val="bg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cs typeface="Times New Roman" pitchFamily="18" charset="0"/>
                        </a:rPr>
                        <a:t>Decreases, especially in sensitised condition</a:t>
                      </a:r>
                      <a:r>
                        <a:rPr kumimoji="0" lang="en-US" sz="1800" b="1" i="0" u="none" strike="noStrike" cap="none" normalizeH="0" baseline="0" smtClean="0">
                          <a:ln>
                            <a:noFill/>
                          </a:ln>
                          <a:solidFill>
                            <a:schemeClr val="bg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cs typeface="Times New Roman" pitchFamily="18" charset="0"/>
                        </a:rPr>
                        <a:t>Nitrogen</a:t>
                      </a:r>
                      <a:r>
                        <a:rPr kumimoji="0" lang="en-US" sz="1800" b="1" i="0" u="none" strike="noStrike" cap="none" normalizeH="0" baseline="0" smtClean="0">
                          <a:ln>
                            <a:noFill/>
                          </a:ln>
                          <a:solidFill>
                            <a:schemeClr val="bg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Times New Roman" pitchFamily="18" charset="0"/>
                          <a:cs typeface="Times New Roman" pitchFamily="18" charset="0"/>
                        </a:rPr>
                        <a:t>Increases</a:t>
                      </a:r>
                      <a:r>
                        <a:rPr kumimoji="0" lang="en-US" sz="1800" b="1" i="0" u="none" strike="noStrike" cap="none" normalizeH="0" baseline="0" smtClean="0">
                          <a:ln>
                            <a:noFill/>
                          </a:ln>
                          <a:solidFill>
                            <a:schemeClr val="bg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nodeType="click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box(out)">
                                      <p:cBhvr>
                                        <p:cTn id="11" dur="1000"/>
                                        <p:tgtEl>
                                          <p:spTgt spid="37891">
                                            <p:txEl>
                                              <p:pRg st="0" end="0"/>
                                            </p:txEl>
                                          </p:spTgt>
                                        </p:tgtEl>
                                      </p:cBhvr>
                                    </p:animEffect>
                                  </p:childTnLst>
                                </p:cTn>
                              </p:par>
                              <p:par>
                                <p:cTn id="12" presetID="4" presetClass="entr" presetSubtype="32" fill="hold" nodeType="withEffect">
                                  <p:stCondLst>
                                    <p:cond delay="0"/>
                                  </p:stCondLst>
                                  <p:childTnLst>
                                    <p:set>
                                      <p:cBhvr>
                                        <p:cTn id="13" dur="1" fill="hold">
                                          <p:stCondLst>
                                            <p:cond delay="0"/>
                                          </p:stCondLst>
                                        </p:cTn>
                                        <p:tgtEl>
                                          <p:spTgt spid="37891">
                                            <p:txEl>
                                              <p:pRg st="1" end="1"/>
                                            </p:txEl>
                                          </p:spTgt>
                                        </p:tgtEl>
                                        <p:attrNameLst>
                                          <p:attrName>style.visibility</p:attrName>
                                        </p:attrNameLst>
                                      </p:cBhvr>
                                      <p:to>
                                        <p:strVal val="visible"/>
                                      </p:to>
                                    </p:set>
                                    <p:animEffect transition="in" filter="box(out)">
                                      <p:cBhvr>
                                        <p:cTn id="14" dur="1000"/>
                                        <p:tgtEl>
                                          <p:spTgt spid="37891">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10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32" fill="hold" nodeType="clickEffect">
                                  <p:stCondLst>
                                    <p:cond delay="0"/>
                                  </p:stCondLst>
                                  <p:childTnLst>
                                    <p:set>
                                      <p:cBhvr>
                                        <p:cTn id="24" dur="1" fill="hold">
                                          <p:stCondLst>
                                            <p:cond delay="0"/>
                                          </p:stCondLst>
                                        </p:cTn>
                                        <p:tgtEl>
                                          <p:spTgt spid="37931"/>
                                        </p:tgtEl>
                                        <p:attrNameLst>
                                          <p:attrName>style.visibility</p:attrName>
                                        </p:attrNameLst>
                                      </p:cBhvr>
                                      <p:to>
                                        <p:strVal val="visible"/>
                                      </p:to>
                                    </p:set>
                                    <p:animEffect transition="in" filter="diamond(out)">
                                      <p:cBhvr>
                                        <p:cTn id="25" dur="1000"/>
                                        <p:tgtEl>
                                          <p:spTgt spid="3793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4" fill="hold" nodeType="clickEffect">
                                  <p:stCondLst>
                                    <p:cond delay="0"/>
                                  </p:stCondLst>
                                  <p:childTnLst>
                                    <p:set>
                                      <p:cBhvr>
                                        <p:cTn id="29" dur="1" fill="hold">
                                          <p:stCondLst>
                                            <p:cond delay="0"/>
                                          </p:stCondLst>
                                        </p:cTn>
                                        <p:tgtEl>
                                          <p:spTgt spid="37891">
                                            <p:txEl>
                                              <p:pRg st="3" end="3"/>
                                            </p:txEl>
                                          </p:spTgt>
                                        </p:tgtEl>
                                        <p:attrNameLst>
                                          <p:attrName>style.visibility</p:attrName>
                                        </p:attrNameLst>
                                      </p:cBhvr>
                                      <p:to>
                                        <p:strVal val="visible"/>
                                      </p:to>
                                    </p:set>
                                    <p:anim calcmode="lin" valueType="num">
                                      <p:cBhvr additive="base">
                                        <p:cTn id="30" dur="10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7891">
                                            <p:txEl>
                                              <p:pRg st="3" end="3"/>
                                            </p:txEl>
                                          </p:spTgt>
                                        </p:tgtEl>
                                        <p:attrNameLst>
                                          <p:attrName>ppt_y</p:attrName>
                                        </p:attrNameLst>
                                      </p:cBhvr>
                                      <p:tavLst>
                                        <p:tav tm="0">
                                          <p:val>
                                            <p:strVal val="1+#ppt_h/2"/>
                                          </p:val>
                                        </p:tav>
                                        <p:tav tm="100000">
                                          <p:val>
                                            <p:strVal val="#ppt_y"/>
                                          </p:val>
                                        </p:tav>
                                      </p:tavLst>
                                    </p:anim>
                                  </p:childTnLst>
                                </p:cTn>
                              </p:par>
                              <p:par>
                                <p:cTn id="32" presetID="7" presetClass="entr" presetSubtype="4" fill="hold" nodeType="withEffect">
                                  <p:stCondLst>
                                    <p:cond delay="0"/>
                                  </p:stCondLst>
                                  <p:childTnLst>
                                    <p:set>
                                      <p:cBhvr>
                                        <p:cTn id="33" dur="1" fill="hold">
                                          <p:stCondLst>
                                            <p:cond delay="0"/>
                                          </p:stCondLst>
                                        </p:cTn>
                                        <p:tgtEl>
                                          <p:spTgt spid="37891">
                                            <p:txEl>
                                              <p:pRg st="4" end="4"/>
                                            </p:txEl>
                                          </p:spTgt>
                                        </p:tgtEl>
                                        <p:attrNameLst>
                                          <p:attrName>style.visibility</p:attrName>
                                        </p:attrNameLst>
                                      </p:cBhvr>
                                      <p:to>
                                        <p:strVal val="visible"/>
                                      </p:to>
                                    </p:set>
                                    <p:anim calcmode="lin" valueType="num">
                                      <p:cBhvr additive="base">
                                        <p:cTn id="34" dur="10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37891">
                                            <p:txEl>
                                              <p:pRg st="4" end="4"/>
                                            </p:txEl>
                                          </p:spTgt>
                                        </p:tgtEl>
                                        <p:attrNameLst>
                                          <p:attrName>ppt_y</p:attrName>
                                        </p:attrNameLst>
                                      </p:cBhvr>
                                      <p:tavLst>
                                        <p:tav tm="0">
                                          <p:val>
                                            <p:strVal val="1+#ppt_h/2"/>
                                          </p:val>
                                        </p:tav>
                                        <p:tav tm="100000">
                                          <p:val>
                                            <p:strVal val="#ppt_y"/>
                                          </p:val>
                                        </p:tav>
                                      </p:tavLst>
                                    </p:anim>
                                  </p:childTnLst>
                                </p:cTn>
                              </p:par>
                              <p:par>
                                <p:cTn id="36" presetID="7" presetClass="entr" presetSubtype="4" fill="hold" nodeType="withEffect">
                                  <p:stCondLst>
                                    <p:cond delay="0"/>
                                  </p:stCondLst>
                                  <p:childTnLst>
                                    <p:set>
                                      <p:cBhvr>
                                        <p:cTn id="37" dur="1" fill="hold">
                                          <p:stCondLst>
                                            <p:cond delay="0"/>
                                          </p:stCondLst>
                                        </p:cTn>
                                        <p:tgtEl>
                                          <p:spTgt spid="37891">
                                            <p:txEl>
                                              <p:pRg st="5" end="5"/>
                                            </p:txEl>
                                          </p:spTgt>
                                        </p:tgtEl>
                                        <p:attrNameLst>
                                          <p:attrName>style.visibility</p:attrName>
                                        </p:attrNameLst>
                                      </p:cBhvr>
                                      <p:to>
                                        <p:strVal val="visible"/>
                                      </p:to>
                                    </p:set>
                                    <p:anim calcmode="lin" valueType="num">
                                      <p:cBhvr additive="base">
                                        <p:cTn id="38" dur="10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09600" y="1371600"/>
            <a:ext cx="8305800" cy="3581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517525" indent="-517525">
              <a:spcBef>
                <a:spcPct val="20000"/>
              </a:spcBef>
              <a:buClr>
                <a:schemeClr val="tx2"/>
              </a:buClr>
              <a:buSzPct val="75000"/>
              <a:buFont typeface="Wingdings" pitchFamily="2" charset="2"/>
              <a:buNone/>
              <a:defRPr/>
            </a:pPr>
            <a:r>
              <a:rPr lang="en-US" sz="2800">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1</a:t>
            </a:r>
            <a:r>
              <a:rPr lang="en-US" sz="2800">
                <a:solidFill>
                  <a:srgbClr val="FFFF00"/>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a:t>
            </a:r>
            <a:r>
              <a:rPr lang="en-US" sz="2800">
                <a:effectLst>
                  <a:outerShdw blurRad="38100" dist="38100" dir="2700000" algn="tl">
                    <a:srgbClr val="FFFFFF"/>
                  </a:outerShdw>
                </a:effectLst>
                <a:latin typeface="Times New Roman" pitchFamily="18" charset="0"/>
                <a:cs typeface="Times New Roman" pitchFamily="18" charset="0"/>
              </a:rPr>
              <a:t>  </a:t>
            </a:r>
            <a:r>
              <a:rPr lang="en-US" sz="280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800">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Selecting a resistant material</a:t>
            </a:r>
          </a:p>
          <a:p>
            <a:pPr marL="517525" indent="-517525">
              <a:spcBef>
                <a:spcPct val="20000"/>
              </a:spcBef>
              <a:buClr>
                <a:schemeClr val="tx2"/>
              </a:buClr>
              <a:buSzPct val="75000"/>
              <a:buFont typeface="Wingdings" pitchFamily="2" charset="2"/>
              <a:buNone/>
              <a:defRPr/>
            </a:pPr>
            <a:r>
              <a:rPr lang="en-US" sz="2800">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2.</a:t>
            </a:r>
            <a:r>
              <a:rPr lang="en-US" sz="280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800">
                <a:solidFill>
                  <a:srgbClr val="00FF00"/>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Ensuring a high enough flow velocity of fluids in  contact with the material or frequent washing</a:t>
            </a:r>
          </a:p>
          <a:p>
            <a:pPr marL="517525" indent="-517525">
              <a:spcBef>
                <a:spcPct val="20000"/>
              </a:spcBef>
              <a:buClr>
                <a:schemeClr val="tx2"/>
              </a:buClr>
              <a:buSzPct val="75000"/>
              <a:buFont typeface="Wingdings" pitchFamily="2" charset="2"/>
              <a:buNone/>
              <a:defRPr/>
            </a:pPr>
            <a:r>
              <a:rPr lang="en-US" sz="2800">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3.</a:t>
            </a:r>
            <a:r>
              <a:rPr lang="en-US" sz="280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800">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Control of the chemistry of fluids and use of inhibitors</a:t>
            </a:r>
          </a:p>
          <a:p>
            <a:pPr marL="517525" indent="-517525">
              <a:spcBef>
                <a:spcPct val="20000"/>
              </a:spcBef>
              <a:buClr>
                <a:schemeClr val="tx2"/>
              </a:buClr>
              <a:buSzPct val="75000"/>
              <a:buFont typeface="Wingdings" pitchFamily="2" charset="2"/>
              <a:buNone/>
              <a:defRPr/>
            </a:pPr>
            <a:r>
              <a:rPr lang="en-US" sz="2800">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4.</a:t>
            </a:r>
            <a:r>
              <a:rPr lang="en-US" sz="280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800">
                <a:solidFill>
                  <a:srgbClr val="00FF00"/>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Use of protective coating</a:t>
            </a:r>
          </a:p>
          <a:p>
            <a:pPr marL="517525" indent="-517525">
              <a:spcBef>
                <a:spcPct val="20000"/>
              </a:spcBef>
              <a:buClr>
                <a:schemeClr val="tx2"/>
              </a:buClr>
              <a:buSzPct val="75000"/>
              <a:buFont typeface="Wingdings" pitchFamily="2" charset="2"/>
              <a:buNone/>
              <a:defRPr/>
            </a:pPr>
            <a:r>
              <a:rPr lang="en-US" sz="2800">
                <a:solidFill>
                  <a:schemeClr val="bg1"/>
                </a:solidFill>
                <a:effectLst>
                  <a:outerShdw blurRad="38100" dist="38100" dir="2700000" algn="tl">
                    <a:srgbClr val="000000"/>
                  </a:outerShdw>
                </a:effectLst>
                <a:latin typeface="Times New Roman" pitchFamily="18" charset="0"/>
                <a:cs typeface="Times New Roman" pitchFamily="18" charset="0"/>
              </a:rPr>
              <a:t>5.   Maintain the material’s own protective film.</a:t>
            </a:r>
            <a:r>
              <a:rPr lang="en-US" sz="2800">
                <a:effectLst>
                  <a:outerShdw blurRad="38100" dist="38100" dir="2700000" algn="tl">
                    <a:srgbClr val="FFFFFF"/>
                  </a:outerShdw>
                </a:effectLst>
                <a:latin typeface="Times New Roman" pitchFamily="18" charset="0"/>
              </a:rPr>
              <a:t> </a:t>
            </a:r>
          </a:p>
        </p:txBody>
      </p:sp>
      <p:sp>
        <p:nvSpPr>
          <p:cNvPr id="77827" name="Rectangle 3"/>
          <p:cNvSpPr>
            <a:spLocks noGrp="1" noChangeArrowheads="1"/>
          </p:cNvSpPr>
          <p:nvPr>
            <p:ph type="title"/>
          </p:nvPr>
        </p:nvSpPr>
        <p:spPr>
          <a:xfrm>
            <a:off x="990600" y="0"/>
            <a:ext cx="7391400" cy="1066800"/>
          </a:xfrm>
        </p:spPr>
        <p:txBody>
          <a:bodyPr lIns="92075" tIns="46038" rIns="92075" bIns="46038"/>
          <a:lstStyle/>
          <a:p>
            <a:pPr eaLnBrk="1" hangingPunct="1">
              <a:defRPr/>
            </a:pPr>
            <a:r>
              <a:rPr lang="en-US" sz="3600" b="1" smtClean="0">
                <a:solidFill>
                  <a:srgbClr val="FFFF00"/>
                </a:solidFill>
                <a:effectLst>
                  <a:outerShdw blurRad="38100" dist="38100" dir="2700000" algn="tl">
                    <a:srgbClr val="000000"/>
                  </a:outerShdw>
                </a:effectLst>
                <a:cs typeface="Times New Roman" pitchFamily="18" charset="0"/>
              </a:rPr>
              <a:t>Control Over Pitting Corrosion</a:t>
            </a:r>
            <a:r>
              <a:rPr lang="en-US" sz="1800" smtClean="0">
                <a:effectLst>
                  <a:outerShdw blurRad="38100" dist="38100" dir="2700000" algn="tl">
                    <a:srgbClr val="FFFFFF"/>
                  </a:outerShdw>
                </a:effectLst>
                <a:latin typeface="Comic Sans MS" pitchFamily="66" charset="0"/>
              </a:rPr>
              <a:t> </a:t>
            </a:r>
            <a:endParaRPr lang="en-US" sz="2400" smtClean="0">
              <a:effectLst>
                <a:outerShdw blurRad="38100" dist="38100" dir="2700000" algn="tl">
                  <a:srgbClr val="FFFFFF"/>
                </a:outerShdw>
              </a:effectLst>
              <a:latin typeface="Comic Sans MS" pitchFamily="66" charset="0"/>
            </a:endParaRPr>
          </a:p>
        </p:txBody>
      </p:sp>
      <p:sp>
        <p:nvSpPr>
          <p:cNvPr id="77828" name="Rectangle 4"/>
          <p:cNvSpPr>
            <a:spLocks noChangeArrowheads="1"/>
          </p:cNvSpPr>
          <p:nvPr/>
        </p:nvSpPr>
        <p:spPr bwMode="auto">
          <a:xfrm>
            <a:off x="228600" y="5257800"/>
            <a:ext cx="8915400" cy="1370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400">
                <a:solidFill>
                  <a:schemeClr val="bg1"/>
                </a:solidFill>
                <a:latin typeface="Times New Roman" pitchFamily="18" charset="0"/>
                <a:ea typeface="Arial Unicode MS" pitchFamily="34" charset="-128"/>
                <a:cs typeface="Arial Unicode MS" pitchFamily="34" charset="-128"/>
              </a:rPr>
              <a:t>Pits can be </a:t>
            </a:r>
            <a:r>
              <a:rPr lang="en-US" sz="2400" b="1" i="1" u="sng">
                <a:solidFill>
                  <a:srgbClr val="FFFF00"/>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crack initiators</a:t>
            </a:r>
            <a:r>
              <a:rPr lang="en-US" sz="2400">
                <a:solidFill>
                  <a:schemeClr val="bg1"/>
                </a:solidFill>
                <a:latin typeface="Times New Roman" pitchFamily="18" charset="0"/>
                <a:ea typeface="Arial Unicode MS" pitchFamily="34" charset="-128"/>
                <a:cs typeface="Arial Unicode MS" pitchFamily="34" charset="-128"/>
              </a:rPr>
              <a:t> in stressed components or those with residual stresses resulting from forming operations. </a:t>
            </a:r>
          </a:p>
          <a:p>
            <a:pPr algn="ctr">
              <a:spcBef>
                <a:spcPct val="50000"/>
              </a:spcBef>
              <a:defRPr/>
            </a:pPr>
            <a:r>
              <a:rPr lang="en-US" sz="2400">
                <a:solidFill>
                  <a:schemeClr val="bg1"/>
                </a:solidFill>
                <a:latin typeface="Times New Roman" pitchFamily="18" charset="0"/>
                <a:ea typeface="Arial Unicode MS" pitchFamily="34" charset="-128"/>
                <a:cs typeface="Arial Unicode MS" pitchFamily="34" charset="-128"/>
              </a:rPr>
              <a:t>This can lead to Stress Corrosion Cracking.  </a:t>
            </a:r>
            <a:endParaRPr lang="en-US" sz="24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box(out)">
                                      <p:cBhvr>
                                        <p:cTn id="7" dur="500"/>
                                        <p:tgtEl>
                                          <p:spTgt spid="7782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826">
                                            <p:txEl>
                                              <p:pRg st="0" end="0"/>
                                            </p:txEl>
                                          </p:spTgt>
                                        </p:tgtEl>
                                        <p:attrNameLst>
                                          <p:attrName>style.visibility</p:attrName>
                                        </p:attrNameLst>
                                      </p:cBhvr>
                                      <p:to>
                                        <p:strVal val="visible"/>
                                      </p:to>
                                    </p:set>
                                    <p:animEffect transition="in" filter="wipe(left)">
                                      <p:cBhvr>
                                        <p:cTn id="12" dur="500"/>
                                        <p:tgtEl>
                                          <p:spTgt spid="778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826">
                                            <p:txEl>
                                              <p:pRg st="1" end="1"/>
                                            </p:txEl>
                                          </p:spTgt>
                                        </p:tgtEl>
                                        <p:attrNameLst>
                                          <p:attrName>style.visibility</p:attrName>
                                        </p:attrNameLst>
                                      </p:cBhvr>
                                      <p:to>
                                        <p:strVal val="visible"/>
                                      </p:to>
                                    </p:set>
                                    <p:animEffect transition="in" filter="wipe(left)">
                                      <p:cBhvr>
                                        <p:cTn id="17" dur="500"/>
                                        <p:tgtEl>
                                          <p:spTgt spid="7782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826">
                                            <p:txEl>
                                              <p:pRg st="2" end="2"/>
                                            </p:txEl>
                                          </p:spTgt>
                                        </p:tgtEl>
                                        <p:attrNameLst>
                                          <p:attrName>style.visibility</p:attrName>
                                        </p:attrNameLst>
                                      </p:cBhvr>
                                      <p:to>
                                        <p:strVal val="visible"/>
                                      </p:to>
                                    </p:set>
                                    <p:animEffect transition="in" filter="wipe(left)">
                                      <p:cBhvr>
                                        <p:cTn id="22" dur="500"/>
                                        <p:tgtEl>
                                          <p:spTgt spid="7782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7826">
                                            <p:txEl>
                                              <p:pRg st="3" end="3"/>
                                            </p:txEl>
                                          </p:spTgt>
                                        </p:tgtEl>
                                        <p:attrNameLst>
                                          <p:attrName>style.visibility</p:attrName>
                                        </p:attrNameLst>
                                      </p:cBhvr>
                                      <p:to>
                                        <p:strVal val="visible"/>
                                      </p:to>
                                    </p:set>
                                    <p:animEffect transition="in" filter="wipe(left)">
                                      <p:cBhvr>
                                        <p:cTn id="27" dur="500"/>
                                        <p:tgtEl>
                                          <p:spTgt spid="7782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7826">
                                            <p:txEl>
                                              <p:pRg st="4" end="4"/>
                                            </p:txEl>
                                          </p:spTgt>
                                        </p:tgtEl>
                                        <p:attrNameLst>
                                          <p:attrName>style.visibility</p:attrName>
                                        </p:attrNameLst>
                                      </p:cBhvr>
                                      <p:to>
                                        <p:strVal val="visible"/>
                                      </p:to>
                                    </p:set>
                                    <p:animEffect transition="in" filter="wipe(left)">
                                      <p:cBhvr>
                                        <p:cTn id="32" dur="500"/>
                                        <p:tgtEl>
                                          <p:spTgt spid="7782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77828"/>
                                        </p:tgtEl>
                                        <p:attrNameLst>
                                          <p:attrName>style.visibility</p:attrName>
                                        </p:attrNameLst>
                                      </p:cBhvr>
                                      <p:to>
                                        <p:strVal val="visible"/>
                                      </p:to>
                                    </p:set>
                                    <p:anim calcmode="lin" valueType="num">
                                      <p:cBhvr additive="base">
                                        <p:cTn id="37" dur="1000" fill="hold"/>
                                        <p:tgtEl>
                                          <p:spTgt spid="77828"/>
                                        </p:tgtEl>
                                        <p:attrNameLst>
                                          <p:attrName>ppt_x</p:attrName>
                                        </p:attrNameLst>
                                      </p:cBhvr>
                                      <p:tavLst>
                                        <p:tav tm="0">
                                          <p:val>
                                            <p:strVal val="#ppt_x"/>
                                          </p:val>
                                        </p:tav>
                                        <p:tav tm="100000">
                                          <p:val>
                                            <p:strVal val="#ppt_x"/>
                                          </p:val>
                                        </p:tav>
                                      </p:tavLst>
                                    </p:anim>
                                    <p:anim calcmode="lin" valueType="num">
                                      <p:cBhvr additive="base">
                                        <p:cTn id="38" dur="1000" fill="hold"/>
                                        <p:tgtEl>
                                          <p:spTgt spid="778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autoUpdateAnimBg="0"/>
      <p:bldP spid="77827" grpId="0" build="p" autoUpdateAnimBg="0"/>
      <p:bldP spid="778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body" sz="half" idx="1"/>
          </p:nvPr>
        </p:nvSpPr>
        <p:spPr>
          <a:xfrm>
            <a:off x="228600" y="1600200"/>
            <a:ext cx="4267200" cy="4343400"/>
          </a:xfrm>
        </p:spPr>
        <p:txBody>
          <a:bodyPr/>
          <a:lstStyle/>
          <a:p>
            <a:pPr eaLnBrk="1" hangingPunct="1">
              <a:defRPr/>
            </a:pPr>
            <a:r>
              <a:rPr lang="en-US" sz="2000" b="1" smtClean="0">
                <a:solidFill>
                  <a:srgbClr val="00FF99"/>
                </a:solidFill>
                <a:effectLst>
                  <a:outerShdw blurRad="38100" dist="38100" dir="2700000" algn="tl">
                    <a:srgbClr val="000000"/>
                  </a:outerShdw>
                </a:effectLst>
              </a:rPr>
              <a:t>Corrosion Manifestation – Schematic</a:t>
            </a:r>
          </a:p>
          <a:p>
            <a:pPr eaLnBrk="1" hangingPunct="1">
              <a:defRPr/>
            </a:pPr>
            <a:r>
              <a:rPr lang="en-US" sz="2000" b="1" smtClean="0">
                <a:solidFill>
                  <a:srgbClr val="FFFF00"/>
                </a:solidFill>
                <a:effectLst>
                  <a:outerShdw blurRad="38100" dist="38100" dir="2700000" algn="tl">
                    <a:srgbClr val="000000"/>
                  </a:outerShdw>
                </a:effectLst>
              </a:rPr>
              <a:t>Corrosion Manifestation Category</a:t>
            </a:r>
          </a:p>
          <a:p>
            <a:pPr eaLnBrk="1" hangingPunct="1">
              <a:defRPr/>
            </a:pPr>
            <a:r>
              <a:rPr lang="en-US" sz="2000" b="1" smtClean="0">
                <a:solidFill>
                  <a:srgbClr val="00FF99"/>
                </a:solidFill>
                <a:effectLst>
                  <a:outerShdw blurRad="38100" dist="38100" dir="2700000" algn="tl">
                    <a:srgbClr val="000000"/>
                  </a:outerShdw>
                </a:effectLst>
                <a:cs typeface="Times New Roman" pitchFamily="18" charset="0"/>
              </a:rPr>
              <a:t>Uniform Corrosion</a:t>
            </a:r>
            <a:r>
              <a:rPr lang="en-US" sz="2000" smtClean="0">
                <a:solidFill>
                  <a:srgbClr val="00FF99"/>
                </a:solidFill>
                <a:effectLst>
                  <a:outerShdw blurRad="38100" dist="38100" dir="2700000" algn="tl">
                    <a:srgbClr val="000000"/>
                  </a:outerShdw>
                </a:effectLst>
                <a:cs typeface="Times New Roman" pitchFamily="18" charset="0"/>
              </a:rPr>
              <a:t> </a:t>
            </a:r>
          </a:p>
          <a:p>
            <a:pPr eaLnBrk="1" hangingPunct="1">
              <a:defRPr/>
            </a:pPr>
            <a:r>
              <a:rPr lang="en-US" sz="2000" b="1" smtClean="0">
                <a:solidFill>
                  <a:srgbClr val="FFFF00"/>
                </a:solidFill>
                <a:effectLst>
                  <a:outerShdw blurRad="38100" dist="38100" dir="2700000" algn="tl">
                    <a:srgbClr val="000000"/>
                  </a:outerShdw>
                </a:effectLst>
                <a:cs typeface="Times New Roman" pitchFamily="18" charset="0"/>
              </a:rPr>
              <a:t>Localised Corrosion</a:t>
            </a:r>
            <a:endParaRPr lang="en-US" sz="2000" smtClean="0">
              <a:solidFill>
                <a:srgbClr val="FFFF00"/>
              </a:solidFill>
              <a:effectLst>
                <a:outerShdw blurRad="38100" dist="38100" dir="2700000" algn="tl">
                  <a:srgbClr val="000000"/>
                </a:outerShdw>
              </a:effectLst>
              <a:cs typeface="Times New Roman" pitchFamily="18" charset="0"/>
            </a:endParaRPr>
          </a:p>
          <a:p>
            <a:pPr eaLnBrk="1" hangingPunct="1">
              <a:defRPr/>
            </a:pPr>
            <a:r>
              <a:rPr lang="en-US" sz="2000" b="1" smtClean="0">
                <a:solidFill>
                  <a:srgbClr val="00FF99"/>
                </a:solidFill>
                <a:effectLst>
                  <a:outerShdw blurRad="38100" dist="38100" dir="2700000" algn="tl">
                    <a:srgbClr val="000000"/>
                  </a:outerShdw>
                </a:effectLst>
              </a:rPr>
              <a:t>Manifestation of Pits</a:t>
            </a:r>
          </a:p>
          <a:p>
            <a:pPr eaLnBrk="1" hangingPunct="1">
              <a:defRPr/>
            </a:pPr>
            <a:r>
              <a:rPr lang="en-US" sz="2000" b="1" smtClean="0">
                <a:solidFill>
                  <a:srgbClr val="FFFF00"/>
                </a:solidFill>
                <a:effectLst>
                  <a:outerShdw blurRad="38100" dist="38100" dir="2700000" algn="tl">
                    <a:srgbClr val="000000"/>
                  </a:outerShdw>
                </a:effectLst>
              </a:rPr>
              <a:t>Oxygen Pits</a:t>
            </a:r>
          </a:p>
          <a:p>
            <a:pPr eaLnBrk="1" hangingPunct="1">
              <a:defRPr/>
            </a:pPr>
            <a:r>
              <a:rPr lang="en-GB" sz="2000" b="1" smtClean="0">
                <a:solidFill>
                  <a:srgbClr val="00FF99"/>
                </a:solidFill>
                <a:effectLst>
                  <a:outerShdw blurRad="38100" dist="38100" dir="2700000" algn="tl">
                    <a:srgbClr val="000000"/>
                  </a:outerShdw>
                </a:effectLst>
                <a:ea typeface="Arial Unicode MS" pitchFamily="34" charset="-128"/>
                <a:cs typeface="Arial Unicode MS" pitchFamily="34" charset="-128"/>
              </a:rPr>
              <a:t>Pitting Factor</a:t>
            </a:r>
          </a:p>
          <a:p>
            <a:pPr eaLnBrk="1" hangingPunct="1">
              <a:defRPr/>
            </a:pPr>
            <a:r>
              <a:rPr lang="en-US" sz="2000" b="1" smtClean="0">
                <a:solidFill>
                  <a:srgbClr val="FFFF00"/>
                </a:solidFill>
              </a:rPr>
              <a:t>Effect of Certain Parameters on Initiation to pit</a:t>
            </a:r>
          </a:p>
          <a:p>
            <a:pPr eaLnBrk="1" hangingPunct="1">
              <a:defRPr/>
            </a:pPr>
            <a:r>
              <a:rPr lang="en-GB" sz="2000" b="1" smtClean="0">
                <a:solidFill>
                  <a:srgbClr val="00FF99"/>
                </a:solidFill>
                <a:effectLst>
                  <a:outerShdw blurRad="38100" dist="38100" dir="2700000" algn="tl">
                    <a:srgbClr val="000000"/>
                  </a:outerShdw>
                </a:effectLst>
                <a:cs typeface="Times New Roman" pitchFamily="18" charset="0"/>
              </a:rPr>
              <a:t>Crevice Corrosion</a:t>
            </a:r>
          </a:p>
        </p:txBody>
      </p:sp>
      <p:sp>
        <p:nvSpPr>
          <p:cNvPr id="168963" name="Rectangle 3"/>
          <p:cNvSpPr>
            <a:spLocks noGrp="1" noChangeArrowheads="1"/>
          </p:cNvSpPr>
          <p:nvPr>
            <p:ph type="body" sz="half" idx="2"/>
          </p:nvPr>
        </p:nvSpPr>
        <p:spPr>
          <a:xfrm>
            <a:off x="4648200" y="1600200"/>
            <a:ext cx="4267200" cy="4343400"/>
          </a:xfrm>
        </p:spPr>
        <p:txBody>
          <a:bodyPr/>
          <a:lstStyle/>
          <a:p>
            <a:pPr eaLnBrk="1" hangingPunct="1">
              <a:defRPr/>
            </a:pPr>
            <a:r>
              <a:rPr lang="en-US" sz="2000" b="1" smtClean="0">
                <a:solidFill>
                  <a:srgbClr val="00FF99"/>
                </a:solidFill>
                <a:effectLst>
                  <a:outerShdw blurRad="38100" dist="38100" dir="2700000" algn="tl">
                    <a:srgbClr val="000000"/>
                  </a:outerShdw>
                </a:effectLst>
                <a:cs typeface="Times New Roman" pitchFamily="18" charset="0"/>
              </a:rPr>
              <a:t>Galvanic Corrosion</a:t>
            </a:r>
          </a:p>
          <a:p>
            <a:pPr eaLnBrk="1" hangingPunct="1">
              <a:defRPr/>
            </a:pPr>
            <a:r>
              <a:rPr lang="en-GB" sz="2000" b="1" smtClean="0">
                <a:solidFill>
                  <a:srgbClr val="FFFF00"/>
                </a:solidFill>
                <a:effectLst>
                  <a:outerShdw blurRad="38100" dist="38100" dir="2700000" algn="tl">
                    <a:srgbClr val="000000"/>
                  </a:outerShdw>
                </a:effectLst>
                <a:ea typeface="Arial Unicode MS" pitchFamily="34" charset="-128"/>
                <a:cs typeface="Arial Unicode MS" pitchFamily="34" charset="-128"/>
              </a:rPr>
              <a:t>Control of Thermo-Galvanic Corrosion</a:t>
            </a:r>
            <a:endParaRPr lang="en-US" sz="2000" b="1" smtClean="0">
              <a:solidFill>
                <a:srgbClr val="FFFF00"/>
              </a:solidFill>
              <a:effectLst>
                <a:outerShdw blurRad="38100" dist="38100" dir="2700000" algn="tl">
                  <a:srgbClr val="000000"/>
                </a:outerShdw>
              </a:effectLst>
            </a:endParaRPr>
          </a:p>
          <a:p>
            <a:pPr eaLnBrk="1" hangingPunct="1">
              <a:defRPr/>
            </a:pPr>
            <a:r>
              <a:rPr lang="en-US" sz="2000" b="1" smtClean="0">
                <a:solidFill>
                  <a:srgbClr val="00FF99"/>
                </a:solidFill>
                <a:effectLst>
                  <a:outerShdw blurRad="38100" dist="38100" dir="2700000" algn="tl">
                    <a:srgbClr val="000000"/>
                  </a:outerShdw>
                </a:effectLst>
              </a:rPr>
              <a:t>Dealloying</a:t>
            </a:r>
            <a:endParaRPr lang="en-GB" sz="2000" b="1" smtClean="0">
              <a:solidFill>
                <a:srgbClr val="00FF99"/>
              </a:solidFill>
              <a:effectLst>
                <a:outerShdw blurRad="38100" dist="38100" dir="2700000" algn="tl">
                  <a:srgbClr val="000000"/>
                </a:outerShdw>
              </a:effectLst>
              <a:ea typeface="Arial Unicode MS" pitchFamily="34" charset="-128"/>
              <a:cs typeface="Arial Unicode MS" pitchFamily="34" charset="-128"/>
            </a:endParaRPr>
          </a:p>
          <a:p>
            <a:pPr eaLnBrk="1" hangingPunct="1">
              <a:defRPr/>
            </a:pPr>
            <a:r>
              <a:rPr lang="en-US" sz="2000" b="1" smtClean="0">
                <a:solidFill>
                  <a:srgbClr val="FFFF00"/>
                </a:solidFill>
                <a:effectLst>
                  <a:outerShdw blurRad="38100" dist="38100" dir="2700000" algn="tl">
                    <a:srgbClr val="000000"/>
                  </a:outerShdw>
                </a:effectLst>
                <a:cs typeface="Times New Roman" pitchFamily="18" charset="0"/>
              </a:rPr>
              <a:t>Intergranular Corrosion</a:t>
            </a:r>
          </a:p>
          <a:p>
            <a:pPr eaLnBrk="1" hangingPunct="1">
              <a:defRPr/>
            </a:pPr>
            <a:r>
              <a:rPr lang="en-US" sz="2000" b="1" smtClean="0">
                <a:solidFill>
                  <a:srgbClr val="00FF99"/>
                </a:solidFill>
                <a:effectLst>
                  <a:outerShdw blurRad="38100" dist="38100" dir="2700000" algn="tl">
                    <a:srgbClr val="000000"/>
                  </a:outerShdw>
                </a:effectLst>
              </a:rPr>
              <a:t>Erosion-Corrosion: Cavitation: Fretting</a:t>
            </a:r>
          </a:p>
          <a:p>
            <a:pPr eaLnBrk="1" hangingPunct="1">
              <a:defRPr/>
            </a:pPr>
            <a:r>
              <a:rPr lang="en-GB" sz="2000" b="1" smtClean="0">
                <a:solidFill>
                  <a:srgbClr val="00FF99"/>
                </a:solidFill>
                <a:effectLst>
                  <a:outerShdw blurRad="38100" dist="38100" dir="2700000" algn="tl">
                    <a:srgbClr val="000000"/>
                  </a:outerShdw>
                </a:effectLst>
                <a:ea typeface="Arial Unicode MS" pitchFamily="34" charset="-128"/>
                <a:cs typeface="Arial Unicode MS" pitchFamily="34" charset="-128"/>
              </a:rPr>
              <a:t>Cavitation</a:t>
            </a:r>
          </a:p>
          <a:p>
            <a:pPr eaLnBrk="1" hangingPunct="1">
              <a:defRPr/>
            </a:pPr>
            <a:r>
              <a:rPr lang="en-GB" sz="2000" b="1" smtClean="0">
                <a:solidFill>
                  <a:srgbClr val="00FF99"/>
                </a:solidFill>
                <a:effectLst>
                  <a:outerShdw blurRad="38100" dist="38100" dir="2700000" algn="tl">
                    <a:srgbClr val="000000"/>
                  </a:outerShdw>
                </a:effectLst>
                <a:ea typeface="Arial Unicode MS" pitchFamily="34" charset="-128"/>
                <a:cs typeface="Arial Unicode MS" pitchFamily="34" charset="-128"/>
              </a:rPr>
              <a:t>Fretting Corrosion</a:t>
            </a:r>
          </a:p>
          <a:p>
            <a:pPr eaLnBrk="1" hangingPunct="1">
              <a:defRPr/>
            </a:pPr>
            <a:r>
              <a:rPr lang="en-US" sz="2000" b="1" smtClean="0">
                <a:solidFill>
                  <a:srgbClr val="FFFF00"/>
                </a:solidFill>
                <a:effectLst>
                  <a:outerShdw blurRad="38100" dist="38100" dir="2700000" algn="tl">
                    <a:srgbClr val="000000"/>
                  </a:outerShdw>
                </a:effectLst>
              </a:rPr>
              <a:t>Cracking Phenomena</a:t>
            </a:r>
            <a:endParaRPr lang="en-GB" sz="2000" b="1" smtClean="0">
              <a:solidFill>
                <a:srgbClr val="FFFF00"/>
              </a:solidFill>
              <a:effectLst>
                <a:outerShdw blurRad="38100" dist="38100" dir="2700000" algn="tl">
                  <a:srgbClr val="000000"/>
                </a:outerShdw>
              </a:effectLst>
              <a:cs typeface="Times New Roman" pitchFamily="18" charset="0"/>
            </a:endParaRPr>
          </a:p>
          <a:p>
            <a:pPr eaLnBrk="1" hangingPunct="1">
              <a:defRPr/>
            </a:pPr>
            <a:r>
              <a:rPr lang="en-GB" sz="2000" b="1" smtClean="0">
                <a:solidFill>
                  <a:srgbClr val="00FF99"/>
                </a:solidFill>
                <a:effectLst>
                  <a:outerShdw blurRad="38100" dist="38100" dir="2700000" algn="tl">
                    <a:srgbClr val="000000"/>
                  </a:outerShdw>
                </a:effectLst>
                <a:cs typeface="Times New Roman" pitchFamily="18" charset="0"/>
              </a:rPr>
              <a:t>Stress Corrosion Cracking</a:t>
            </a:r>
          </a:p>
          <a:p>
            <a:pPr eaLnBrk="1" hangingPunct="1">
              <a:defRPr/>
            </a:pPr>
            <a:r>
              <a:rPr lang="en-GB" sz="2000" b="1" smtClean="0">
                <a:solidFill>
                  <a:srgbClr val="FFFF00"/>
                </a:solidFill>
                <a:effectLst>
                  <a:outerShdw blurRad="38100" dist="38100" dir="2700000" algn="tl">
                    <a:srgbClr val="000000"/>
                  </a:outerShdw>
                </a:effectLst>
                <a:ea typeface="Arial Unicode MS" pitchFamily="34" charset="-128"/>
                <a:cs typeface="Arial Unicode MS" pitchFamily="34" charset="-128"/>
              </a:rPr>
              <a:t>Corrosion Fatigue</a:t>
            </a:r>
            <a:endParaRPr lang="en-US" sz="2000" b="1" smtClean="0">
              <a:solidFill>
                <a:srgbClr val="FFFF00"/>
              </a:solidFill>
              <a:effectLst>
                <a:outerShdw blurRad="38100" dist="38100" dir="2700000" algn="tl">
                  <a:srgbClr val="000000"/>
                </a:outerShdw>
              </a:effectLst>
              <a:cs typeface="Times New Roman" pitchFamily="18" charset="0"/>
            </a:endParaRPr>
          </a:p>
        </p:txBody>
      </p:sp>
      <p:sp>
        <p:nvSpPr>
          <p:cNvPr id="168964" name="Rectangle 4"/>
          <p:cNvSpPr>
            <a:spLocks noGrp="1" noChangeArrowheads="1"/>
          </p:cNvSpPr>
          <p:nvPr>
            <p:ph type="title"/>
          </p:nvPr>
        </p:nvSpPr>
        <p:spPr>
          <a:solidFill>
            <a:schemeClr val="bg1"/>
          </a:solidFill>
        </p:spPr>
        <p:txBody>
          <a:bodyPr/>
          <a:lstStyle/>
          <a:p>
            <a:pPr eaLnBrk="1" hangingPunct="1">
              <a:defRPr/>
            </a:pPr>
            <a:r>
              <a:rPr lang="en-US" sz="3600" b="1" smtClean="0">
                <a:solidFill>
                  <a:srgbClr val="009999"/>
                </a:solidFill>
                <a:effectLst>
                  <a:outerShdw blurRad="38100" dist="38100" dir="2700000" algn="tl">
                    <a:srgbClr val="C0C0C0"/>
                  </a:outerShdw>
                </a:effectLst>
              </a:rPr>
              <a:t>WE WILL UNDERSTAND ABOUT…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8962">
                                            <p:txEl>
                                              <p:pRg st="0" end="0"/>
                                            </p:txEl>
                                          </p:spTgt>
                                        </p:tgtEl>
                                        <p:attrNameLst>
                                          <p:attrName>style.visibility</p:attrName>
                                        </p:attrNameLst>
                                      </p:cBhvr>
                                      <p:to>
                                        <p:strVal val="visible"/>
                                      </p:to>
                                    </p:set>
                                    <p:animEffect transition="in" filter="wipe(down)">
                                      <p:cBhvr>
                                        <p:cTn id="7" dur="500"/>
                                        <p:tgtEl>
                                          <p:spTgt spid="168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8962">
                                            <p:txEl>
                                              <p:pRg st="1" end="1"/>
                                            </p:txEl>
                                          </p:spTgt>
                                        </p:tgtEl>
                                        <p:attrNameLst>
                                          <p:attrName>style.visibility</p:attrName>
                                        </p:attrNameLst>
                                      </p:cBhvr>
                                      <p:to>
                                        <p:strVal val="visible"/>
                                      </p:to>
                                    </p:set>
                                    <p:animEffect transition="in" filter="wipe(down)">
                                      <p:cBhvr>
                                        <p:cTn id="12" dur="500"/>
                                        <p:tgtEl>
                                          <p:spTgt spid="1689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8962">
                                            <p:txEl>
                                              <p:pRg st="2" end="2"/>
                                            </p:txEl>
                                          </p:spTgt>
                                        </p:tgtEl>
                                        <p:attrNameLst>
                                          <p:attrName>style.visibility</p:attrName>
                                        </p:attrNameLst>
                                      </p:cBhvr>
                                      <p:to>
                                        <p:strVal val="visible"/>
                                      </p:to>
                                    </p:set>
                                    <p:animEffect transition="in" filter="wipe(down)">
                                      <p:cBhvr>
                                        <p:cTn id="17" dur="500"/>
                                        <p:tgtEl>
                                          <p:spTgt spid="1689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8962">
                                            <p:txEl>
                                              <p:pRg st="3" end="3"/>
                                            </p:txEl>
                                          </p:spTgt>
                                        </p:tgtEl>
                                        <p:attrNameLst>
                                          <p:attrName>style.visibility</p:attrName>
                                        </p:attrNameLst>
                                      </p:cBhvr>
                                      <p:to>
                                        <p:strVal val="visible"/>
                                      </p:to>
                                    </p:set>
                                    <p:animEffect transition="in" filter="wipe(down)">
                                      <p:cBhvr>
                                        <p:cTn id="22" dur="500"/>
                                        <p:tgtEl>
                                          <p:spTgt spid="16896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8962">
                                            <p:txEl>
                                              <p:pRg st="4" end="4"/>
                                            </p:txEl>
                                          </p:spTgt>
                                        </p:tgtEl>
                                        <p:attrNameLst>
                                          <p:attrName>style.visibility</p:attrName>
                                        </p:attrNameLst>
                                      </p:cBhvr>
                                      <p:to>
                                        <p:strVal val="visible"/>
                                      </p:to>
                                    </p:set>
                                    <p:animEffect transition="in" filter="wipe(down)">
                                      <p:cBhvr>
                                        <p:cTn id="27" dur="500"/>
                                        <p:tgtEl>
                                          <p:spTgt spid="16896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8962">
                                            <p:txEl>
                                              <p:pRg st="5" end="5"/>
                                            </p:txEl>
                                          </p:spTgt>
                                        </p:tgtEl>
                                        <p:attrNameLst>
                                          <p:attrName>style.visibility</p:attrName>
                                        </p:attrNameLst>
                                      </p:cBhvr>
                                      <p:to>
                                        <p:strVal val="visible"/>
                                      </p:to>
                                    </p:set>
                                    <p:animEffect transition="in" filter="wipe(down)">
                                      <p:cBhvr>
                                        <p:cTn id="32" dur="500"/>
                                        <p:tgtEl>
                                          <p:spTgt spid="16896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8962">
                                            <p:txEl>
                                              <p:pRg st="6" end="6"/>
                                            </p:txEl>
                                          </p:spTgt>
                                        </p:tgtEl>
                                        <p:attrNameLst>
                                          <p:attrName>style.visibility</p:attrName>
                                        </p:attrNameLst>
                                      </p:cBhvr>
                                      <p:to>
                                        <p:strVal val="visible"/>
                                      </p:to>
                                    </p:set>
                                    <p:animEffect transition="in" filter="wipe(down)">
                                      <p:cBhvr>
                                        <p:cTn id="37" dur="500"/>
                                        <p:tgtEl>
                                          <p:spTgt spid="16896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8962">
                                            <p:txEl>
                                              <p:pRg st="7" end="7"/>
                                            </p:txEl>
                                          </p:spTgt>
                                        </p:tgtEl>
                                        <p:attrNameLst>
                                          <p:attrName>style.visibility</p:attrName>
                                        </p:attrNameLst>
                                      </p:cBhvr>
                                      <p:to>
                                        <p:strVal val="visible"/>
                                      </p:to>
                                    </p:set>
                                    <p:animEffect transition="in" filter="wipe(down)">
                                      <p:cBhvr>
                                        <p:cTn id="42" dur="500"/>
                                        <p:tgtEl>
                                          <p:spTgt spid="168962">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8962">
                                            <p:txEl>
                                              <p:pRg st="8" end="8"/>
                                            </p:txEl>
                                          </p:spTgt>
                                        </p:tgtEl>
                                        <p:attrNameLst>
                                          <p:attrName>style.visibility</p:attrName>
                                        </p:attrNameLst>
                                      </p:cBhvr>
                                      <p:to>
                                        <p:strVal val="visible"/>
                                      </p:to>
                                    </p:set>
                                    <p:animEffect transition="in" filter="wipe(down)">
                                      <p:cBhvr>
                                        <p:cTn id="47" dur="500"/>
                                        <p:tgtEl>
                                          <p:spTgt spid="168962">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8963">
                                            <p:txEl>
                                              <p:pRg st="0" end="0"/>
                                            </p:txEl>
                                          </p:spTgt>
                                        </p:tgtEl>
                                        <p:attrNameLst>
                                          <p:attrName>style.visibility</p:attrName>
                                        </p:attrNameLst>
                                      </p:cBhvr>
                                      <p:to>
                                        <p:strVal val="visible"/>
                                      </p:to>
                                    </p:set>
                                    <p:animEffect transition="in" filter="wipe(down)">
                                      <p:cBhvr>
                                        <p:cTn id="52" dur="500"/>
                                        <p:tgtEl>
                                          <p:spTgt spid="168963">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8963">
                                            <p:txEl>
                                              <p:pRg st="1" end="1"/>
                                            </p:txEl>
                                          </p:spTgt>
                                        </p:tgtEl>
                                        <p:attrNameLst>
                                          <p:attrName>style.visibility</p:attrName>
                                        </p:attrNameLst>
                                      </p:cBhvr>
                                      <p:to>
                                        <p:strVal val="visible"/>
                                      </p:to>
                                    </p:set>
                                    <p:animEffect transition="in" filter="wipe(down)">
                                      <p:cBhvr>
                                        <p:cTn id="57" dur="500"/>
                                        <p:tgtEl>
                                          <p:spTgt spid="168963">
                                            <p:txEl>
                                              <p:pRg st="1" end="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8963">
                                            <p:txEl>
                                              <p:pRg st="2" end="2"/>
                                            </p:txEl>
                                          </p:spTgt>
                                        </p:tgtEl>
                                        <p:attrNameLst>
                                          <p:attrName>style.visibility</p:attrName>
                                        </p:attrNameLst>
                                      </p:cBhvr>
                                      <p:to>
                                        <p:strVal val="visible"/>
                                      </p:to>
                                    </p:set>
                                    <p:animEffect transition="in" filter="wipe(down)">
                                      <p:cBhvr>
                                        <p:cTn id="62" dur="500"/>
                                        <p:tgtEl>
                                          <p:spTgt spid="168963">
                                            <p:txEl>
                                              <p:pRg st="2" end="2"/>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68963">
                                            <p:txEl>
                                              <p:pRg st="3" end="3"/>
                                            </p:txEl>
                                          </p:spTgt>
                                        </p:tgtEl>
                                        <p:attrNameLst>
                                          <p:attrName>style.visibility</p:attrName>
                                        </p:attrNameLst>
                                      </p:cBhvr>
                                      <p:to>
                                        <p:strVal val="visible"/>
                                      </p:to>
                                    </p:set>
                                    <p:animEffect transition="in" filter="wipe(down)">
                                      <p:cBhvr>
                                        <p:cTn id="67" dur="500"/>
                                        <p:tgtEl>
                                          <p:spTgt spid="168963">
                                            <p:txEl>
                                              <p:pRg st="3" end="3"/>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68963">
                                            <p:txEl>
                                              <p:pRg st="4" end="4"/>
                                            </p:txEl>
                                          </p:spTgt>
                                        </p:tgtEl>
                                        <p:attrNameLst>
                                          <p:attrName>style.visibility</p:attrName>
                                        </p:attrNameLst>
                                      </p:cBhvr>
                                      <p:to>
                                        <p:strVal val="visible"/>
                                      </p:to>
                                    </p:set>
                                    <p:animEffect transition="in" filter="wipe(down)">
                                      <p:cBhvr>
                                        <p:cTn id="72" dur="500"/>
                                        <p:tgtEl>
                                          <p:spTgt spid="168963">
                                            <p:txEl>
                                              <p:pRg st="4" end="4"/>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68963">
                                            <p:txEl>
                                              <p:pRg st="5" end="5"/>
                                            </p:txEl>
                                          </p:spTgt>
                                        </p:tgtEl>
                                        <p:attrNameLst>
                                          <p:attrName>style.visibility</p:attrName>
                                        </p:attrNameLst>
                                      </p:cBhvr>
                                      <p:to>
                                        <p:strVal val="visible"/>
                                      </p:to>
                                    </p:set>
                                    <p:animEffect transition="in" filter="wipe(down)">
                                      <p:cBhvr>
                                        <p:cTn id="77" dur="500"/>
                                        <p:tgtEl>
                                          <p:spTgt spid="168963">
                                            <p:txEl>
                                              <p:pRg st="5" end="5"/>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68963">
                                            <p:txEl>
                                              <p:pRg st="6" end="6"/>
                                            </p:txEl>
                                          </p:spTgt>
                                        </p:tgtEl>
                                        <p:attrNameLst>
                                          <p:attrName>style.visibility</p:attrName>
                                        </p:attrNameLst>
                                      </p:cBhvr>
                                      <p:to>
                                        <p:strVal val="visible"/>
                                      </p:to>
                                    </p:set>
                                    <p:animEffect transition="in" filter="wipe(down)">
                                      <p:cBhvr>
                                        <p:cTn id="82" dur="500"/>
                                        <p:tgtEl>
                                          <p:spTgt spid="168963">
                                            <p:txEl>
                                              <p:pRg st="6" end="6"/>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68963">
                                            <p:txEl>
                                              <p:pRg st="7" end="7"/>
                                            </p:txEl>
                                          </p:spTgt>
                                        </p:tgtEl>
                                        <p:attrNameLst>
                                          <p:attrName>style.visibility</p:attrName>
                                        </p:attrNameLst>
                                      </p:cBhvr>
                                      <p:to>
                                        <p:strVal val="visible"/>
                                      </p:to>
                                    </p:set>
                                    <p:animEffect transition="in" filter="wipe(down)">
                                      <p:cBhvr>
                                        <p:cTn id="87" dur="500"/>
                                        <p:tgtEl>
                                          <p:spTgt spid="168963">
                                            <p:txEl>
                                              <p:pRg st="7" end="7"/>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68963">
                                            <p:txEl>
                                              <p:pRg st="8" end="8"/>
                                            </p:txEl>
                                          </p:spTgt>
                                        </p:tgtEl>
                                        <p:attrNameLst>
                                          <p:attrName>style.visibility</p:attrName>
                                        </p:attrNameLst>
                                      </p:cBhvr>
                                      <p:to>
                                        <p:strVal val="visible"/>
                                      </p:to>
                                    </p:set>
                                    <p:animEffect transition="in" filter="wipe(down)">
                                      <p:cBhvr>
                                        <p:cTn id="92" dur="500"/>
                                        <p:tgtEl>
                                          <p:spTgt spid="168963">
                                            <p:txEl>
                                              <p:pRg st="8" end="8"/>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68963">
                                            <p:txEl>
                                              <p:pRg st="9" end="9"/>
                                            </p:txEl>
                                          </p:spTgt>
                                        </p:tgtEl>
                                        <p:attrNameLst>
                                          <p:attrName>style.visibility</p:attrName>
                                        </p:attrNameLst>
                                      </p:cBhvr>
                                      <p:to>
                                        <p:strVal val="visible"/>
                                      </p:to>
                                    </p:set>
                                    <p:animEffect transition="in" filter="wipe(down)">
                                      <p:cBhvr>
                                        <p:cTn id="97" dur="500"/>
                                        <p:tgtEl>
                                          <p:spTgt spid="1689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build="p"/>
      <p:bldP spid="16896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GB" sz="4000" b="1" smtClean="0">
                <a:solidFill>
                  <a:srgbClr val="FFFF00"/>
                </a:solidFill>
                <a:effectLst>
                  <a:outerShdw blurRad="38100" dist="38100" dir="2700000" algn="tl">
                    <a:srgbClr val="000000"/>
                  </a:outerShdw>
                </a:effectLst>
                <a:cs typeface="Times New Roman" pitchFamily="18" charset="0"/>
              </a:rPr>
              <a:t>Crevice Corrosion</a:t>
            </a:r>
            <a:endParaRPr lang="en-US" sz="4000" b="1" smtClean="0">
              <a:solidFill>
                <a:srgbClr val="FFFF00"/>
              </a:solidFill>
              <a:effectLst>
                <a:outerShdw blurRad="38100" dist="38100" dir="2700000" algn="tl">
                  <a:srgbClr val="000000"/>
                </a:outerShdw>
              </a:effectLst>
              <a:cs typeface="Times New Roman" pitchFamily="18" charset="0"/>
            </a:endParaRPr>
          </a:p>
        </p:txBody>
      </p:sp>
      <p:sp>
        <p:nvSpPr>
          <p:cNvPr id="63491" name="Rectangle 3"/>
          <p:cNvSpPr>
            <a:spLocks noGrp="1" noChangeArrowheads="1"/>
          </p:cNvSpPr>
          <p:nvPr>
            <p:ph type="body" idx="1"/>
          </p:nvPr>
        </p:nvSpPr>
        <p:spPr/>
        <p:txBody>
          <a:bodyPr/>
          <a:lstStyle/>
          <a:p>
            <a:pPr algn="ctr" eaLnBrk="1" hangingPunct="1">
              <a:buFontTx/>
              <a:buNone/>
              <a:defRPr/>
            </a:pPr>
            <a:r>
              <a:rPr lang="en-GB" sz="2800" b="1" i="1" smtClean="0">
                <a:solidFill>
                  <a:schemeClr val="bg1"/>
                </a:solidFill>
                <a:effectLst>
                  <a:outerShdw blurRad="38100" dist="38100" dir="2700000" algn="tl">
                    <a:srgbClr val="000000"/>
                  </a:outerShdw>
                </a:effectLst>
              </a:rPr>
              <a:t>Crevice Corrosion</a:t>
            </a:r>
            <a:r>
              <a:rPr lang="en-GB" sz="2800" b="1" smtClean="0">
                <a:solidFill>
                  <a:schemeClr val="bg1"/>
                </a:solidFill>
                <a:effectLst>
                  <a:outerShdw blurRad="38100" dist="38100" dir="2700000" algn="tl">
                    <a:srgbClr val="000000"/>
                  </a:outerShdw>
                </a:effectLst>
              </a:rPr>
              <a:t> comes in action,</a:t>
            </a:r>
          </a:p>
          <a:p>
            <a:pPr algn="ctr" eaLnBrk="1" hangingPunct="1">
              <a:buFontTx/>
              <a:buNone/>
              <a:defRPr/>
            </a:pPr>
            <a:r>
              <a:rPr lang="en-GB" sz="2800" b="1" smtClean="0">
                <a:solidFill>
                  <a:schemeClr val="bg1"/>
                </a:solidFill>
                <a:effectLst>
                  <a:outerShdw blurRad="38100" dist="38100" dir="2700000" algn="tl">
                    <a:srgbClr val="000000"/>
                  </a:outerShdw>
                </a:effectLst>
              </a:rPr>
              <a:t> where the faying (i.e. adjacent, tightly joined) surfaces become depleted of oxygen, while adjacent areas are cathodic because of ready access of depolarising species</a:t>
            </a:r>
          </a:p>
          <a:p>
            <a:pPr algn="ctr" eaLnBrk="1" hangingPunct="1">
              <a:buFontTx/>
              <a:buNone/>
              <a:defRPr/>
            </a:pPr>
            <a:endParaRPr lang="en-GB" sz="2800" b="1" smtClean="0">
              <a:solidFill>
                <a:schemeClr val="bg1"/>
              </a:solidFill>
              <a:effectLst>
                <a:outerShdw blurRad="38100" dist="38100" dir="2700000" algn="tl">
                  <a:srgbClr val="000000"/>
                </a:outerShdw>
              </a:effectLst>
            </a:endParaRPr>
          </a:p>
          <a:p>
            <a:pPr algn="ctr" eaLnBrk="1" hangingPunct="1">
              <a:buFontTx/>
              <a:buNone/>
              <a:defRPr/>
            </a:pPr>
            <a:r>
              <a:rPr lang="en-GB" sz="2800" b="1" smtClean="0">
                <a:solidFill>
                  <a:schemeClr val="bg1"/>
                </a:solidFill>
                <a:effectLst>
                  <a:outerShdw blurRad="38100" dist="38100" dir="2700000" algn="tl">
                    <a:srgbClr val="000000"/>
                  </a:outerShdw>
                </a:effectLst>
              </a:rPr>
              <a:t>    </a:t>
            </a:r>
            <a:r>
              <a:rPr lang="en-GB" sz="2800" b="1" smtClean="0">
                <a:solidFill>
                  <a:srgbClr val="00FF00"/>
                </a:solidFill>
                <a:effectLst>
                  <a:outerShdw blurRad="38100" dist="38100" dir="2700000" algn="tl">
                    <a:srgbClr val="000000"/>
                  </a:outerShdw>
                </a:effectLst>
              </a:rPr>
              <a:t>The contacting couple may consist of two metals, or a metal and  a non-metal, such as an elastomeric gasketed surface</a:t>
            </a:r>
            <a:endParaRPr lang="en-GB" sz="2400" b="1" smtClean="0">
              <a:solidFill>
                <a:srgbClr val="00FF00"/>
              </a:solidFill>
              <a:effectLst>
                <a:outerShdw blurRad="38100" dist="38100" dir="2700000" algn="tl">
                  <a:srgbClr val="000000"/>
                </a:outerShdw>
              </a:effectLst>
            </a:endParaRPr>
          </a:p>
          <a:p>
            <a:pPr algn="ctr" eaLnBrk="1" hangingPunct="1">
              <a:defRPr/>
            </a:pPr>
            <a:endParaRPr lang="en-US" sz="2400" smtClean="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1000" fill="hold"/>
                                        <p:tgtEl>
                                          <p:spTgt spid="63490"/>
                                        </p:tgtEl>
                                        <p:attrNameLst>
                                          <p:attrName>ppt_x</p:attrName>
                                        </p:attrNameLst>
                                      </p:cBhvr>
                                      <p:tavLst>
                                        <p:tav tm="0">
                                          <p:val>
                                            <p:strVal val="#ppt_x"/>
                                          </p:val>
                                        </p:tav>
                                        <p:tav tm="100000">
                                          <p:val>
                                            <p:strVal val="#ppt_x"/>
                                          </p:val>
                                        </p:tav>
                                      </p:tavLst>
                                    </p:anim>
                                    <p:anim calcmode="lin" valueType="num">
                                      <p:cBhvr additive="base">
                                        <p:cTn id="8" dur="1000" fill="hold"/>
                                        <p:tgtEl>
                                          <p:spTgt spid="6349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63491">
                                            <p:txEl>
                                              <p:pRg st="0" end="0"/>
                                            </p:txEl>
                                          </p:spTgt>
                                        </p:tgtEl>
                                        <p:attrNameLst>
                                          <p:attrName>style.visibility</p:attrName>
                                        </p:attrNameLst>
                                      </p:cBhvr>
                                      <p:to>
                                        <p:strVal val="visible"/>
                                      </p:to>
                                    </p:set>
                                    <p:animEffect transition="in" filter="wipe(down)">
                                      <p:cBhvr>
                                        <p:cTn id="13" dur="500"/>
                                        <p:tgtEl>
                                          <p:spTgt spid="63491">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3491">
                                            <p:txEl>
                                              <p:pRg st="1" end="1"/>
                                            </p:txEl>
                                          </p:spTgt>
                                        </p:tgtEl>
                                        <p:attrNameLst>
                                          <p:attrName>style.visibility</p:attrName>
                                        </p:attrNameLst>
                                      </p:cBhvr>
                                      <p:to>
                                        <p:strVal val="visible"/>
                                      </p:to>
                                    </p:set>
                                    <p:animEffect transition="in" filter="wipe(down)">
                                      <p:cBhvr>
                                        <p:cTn id="16" dur="500"/>
                                        <p:tgtEl>
                                          <p:spTgt spid="6349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63491">
                                            <p:txEl>
                                              <p:pRg st="3" end="3"/>
                                            </p:txEl>
                                          </p:spTgt>
                                        </p:tgtEl>
                                        <p:attrNameLst>
                                          <p:attrName>style.visibility</p:attrName>
                                        </p:attrNameLst>
                                      </p:cBhvr>
                                      <p:to>
                                        <p:strVal val="visible"/>
                                      </p:to>
                                    </p:set>
                                    <p:animEffect transition="in" filter="slide(fromBottom)">
                                      <p:cBhvr>
                                        <p:cTn id="21" dur="500"/>
                                        <p:tgtEl>
                                          <p:spTgt spid="634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914400" y="0"/>
            <a:ext cx="7467600" cy="457200"/>
          </a:xfrm>
        </p:spPr>
        <p:txBody>
          <a:bodyPr/>
          <a:lstStyle/>
          <a:p>
            <a:pPr eaLnBrk="1" hangingPunct="1">
              <a:defRPr/>
            </a:pPr>
            <a:r>
              <a:rPr lang="en-US" sz="3600" b="1" smtClean="0">
                <a:solidFill>
                  <a:srgbClr val="FFFF00"/>
                </a:solidFill>
                <a:effectLst>
                  <a:outerShdw blurRad="38100" dist="38100" dir="2700000" algn="tl">
                    <a:srgbClr val="000000"/>
                  </a:outerShdw>
                </a:effectLst>
              </a:rPr>
              <a:t>Crevice Corrosion on Screws</a:t>
            </a:r>
          </a:p>
        </p:txBody>
      </p:sp>
      <p:pic>
        <p:nvPicPr>
          <p:cNvPr id="78851" name="Picture 3" descr="CorosionScrews.JPG (16749 byte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685800"/>
            <a:ext cx="91440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852" name="Rectangle 4"/>
          <p:cNvSpPr>
            <a:spLocks noChangeArrowheads="1"/>
          </p:cNvSpPr>
          <p:nvPr/>
        </p:nvSpPr>
        <p:spPr bwMode="auto">
          <a:xfrm>
            <a:off x="0" y="5105400"/>
            <a:ext cx="5486400" cy="180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b="1">
                <a:solidFill>
                  <a:schemeClr val="bg1"/>
                </a:solidFill>
                <a:effectLst>
                  <a:outerShdw blurRad="38100" dist="38100" dir="2700000" algn="tl">
                    <a:srgbClr val="000000"/>
                  </a:outerShdw>
                </a:effectLst>
                <a:latin typeface="Times New Roman" pitchFamily="18" charset="0"/>
              </a:rPr>
              <a:t>Exposed to water both under the head, and on the inside of the hull, </a:t>
            </a:r>
          </a:p>
          <a:p>
            <a:pPr algn="ctr">
              <a:defRPr/>
            </a:pPr>
            <a:r>
              <a:rPr lang="en-US" sz="2800" b="1">
                <a:solidFill>
                  <a:schemeClr val="bg1"/>
                </a:solidFill>
                <a:effectLst>
                  <a:outerShdw blurRad="38100" dist="38100" dir="2700000" algn="tl">
                    <a:srgbClr val="000000"/>
                  </a:outerShdw>
                </a:effectLst>
                <a:latin typeface="Times New Roman" pitchFamily="18" charset="0"/>
              </a:rPr>
              <a:t>where it has thinned at both locations</a:t>
            </a:r>
          </a:p>
        </p:txBody>
      </p:sp>
      <p:sp>
        <p:nvSpPr>
          <p:cNvPr id="78853" name="Rectangle 5"/>
          <p:cNvSpPr>
            <a:spLocks noChangeArrowheads="1"/>
          </p:cNvSpPr>
          <p:nvPr/>
        </p:nvSpPr>
        <p:spPr bwMode="auto">
          <a:xfrm>
            <a:off x="5410200" y="5181600"/>
            <a:ext cx="3733800" cy="1373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b="1">
                <a:solidFill>
                  <a:schemeClr val="bg1"/>
                </a:solidFill>
                <a:effectLst>
                  <a:outerShdw blurRad="38100" dist="38100" dir="2700000" algn="tl">
                    <a:srgbClr val="000000"/>
                  </a:outerShdw>
                </a:effectLst>
                <a:latin typeface="Times New Roman" pitchFamily="18" charset="0"/>
              </a:rPr>
              <a:t>The typical wasting of the shank right under the screw head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2" fill="hold" nodeType="clickEffect">
                                  <p:stCondLst>
                                    <p:cond delay="0"/>
                                  </p:stCondLst>
                                  <p:childTnLst>
                                    <p:set>
                                      <p:cBhvr>
                                        <p:cTn id="10" dur="1" fill="hold">
                                          <p:stCondLst>
                                            <p:cond delay="0"/>
                                          </p:stCondLst>
                                        </p:cTn>
                                        <p:tgtEl>
                                          <p:spTgt spid="78851"/>
                                        </p:tgtEl>
                                        <p:attrNameLst>
                                          <p:attrName>style.visibility</p:attrName>
                                        </p:attrNameLst>
                                      </p:cBhvr>
                                      <p:to>
                                        <p:strVal val="visible"/>
                                      </p:to>
                                    </p:set>
                                    <p:animEffect transition="in" filter="slide(fromRight)">
                                      <p:cBhvr>
                                        <p:cTn id="11" dur="1000"/>
                                        <p:tgtEl>
                                          <p:spTgt spid="788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78852"/>
                                        </p:tgtEl>
                                        <p:attrNameLst>
                                          <p:attrName>style.visibility</p:attrName>
                                        </p:attrNameLst>
                                      </p:cBhvr>
                                      <p:to>
                                        <p:strVal val="visible"/>
                                      </p:to>
                                    </p:set>
                                    <p:animEffect transition="in" filter="box(in)">
                                      <p:cBhvr>
                                        <p:cTn id="16" dur="500"/>
                                        <p:tgtEl>
                                          <p:spTgt spid="788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78853"/>
                                        </p:tgtEl>
                                        <p:attrNameLst>
                                          <p:attrName>style.visibility</p:attrName>
                                        </p:attrNameLst>
                                      </p:cBhvr>
                                      <p:to>
                                        <p:strVal val="visible"/>
                                      </p:to>
                                    </p:set>
                                    <p:animEffect transition="in" filter="box(in)">
                                      <p:cBhvr>
                                        <p:cTn id="21" dur="5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2" grpId="0"/>
      <p:bldP spid="788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914400" y="228600"/>
            <a:ext cx="7772400" cy="1143000"/>
          </a:xfrm>
        </p:spPr>
        <p:txBody>
          <a:bodyPr/>
          <a:lstStyle/>
          <a:p>
            <a:pPr eaLnBrk="1" hangingPunct="1">
              <a:defRPr/>
            </a:pPr>
            <a:r>
              <a:rPr lang="en-US" sz="3600" b="1" smtClean="0">
                <a:solidFill>
                  <a:srgbClr val="FFFF00"/>
                </a:solidFill>
                <a:effectLst>
                  <a:outerShdw blurRad="38100" dist="38100" dir="2700000" algn="tl">
                    <a:srgbClr val="000000"/>
                  </a:outerShdw>
                </a:effectLst>
              </a:rPr>
              <a:t>Crevice – Deposit – Gasket Corrosion</a:t>
            </a:r>
          </a:p>
        </p:txBody>
      </p:sp>
      <p:sp>
        <p:nvSpPr>
          <p:cNvPr id="79875" name="Rectangle 3"/>
          <p:cNvSpPr>
            <a:spLocks noChangeArrowheads="1"/>
          </p:cNvSpPr>
          <p:nvPr/>
        </p:nvSpPr>
        <p:spPr bwMode="auto">
          <a:xfrm>
            <a:off x="0" y="1447800"/>
            <a:ext cx="9144000"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GB" sz="2400">
                <a:solidFill>
                  <a:schemeClr val="bg1"/>
                </a:solidFill>
                <a:effectLst>
                  <a:outerShdw blurRad="38100" dist="38100" dir="2700000" algn="tl">
                    <a:srgbClr val="000000"/>
                  </a:outerShdw>
                </a:effectLst>
                <a:ea typeface="Arial Unicode MS" pitchFamily="34" charset="-128"/>
                <a:cs typeface="Arial Unicode MS" pitchFamily="34" charset="-128"/>
              </a:rPr>
              <a:t>This type of attack is usually associated with small volumes of stagnant solutions. This can be caused by holes; gaskets surface deposits, and crevices under bolt and rivet heads. </a:t>
            </a:r>
          </a:p>
          <a:p>
            <a:pPr algn="ctr">
              <a:defRPr/>
            </a:pPr>
            <a:r>
              <a:rPr lang="en-GB" sz="2400">
                <a:solidFill>
                  <a:schemeClr val="bg1"/>
                </a:solidFill>
                <a:effectLst>
                  <a:outerShdw blurRad="38100" dist="38100" dir="2700000" algn="tl">
                    <a:srgbClr val="000000"/>
                  </a:outerShdw>
                </a:effectLst>
                <a:ea typeface="Arial Unicode MS" pitchFamily="34" charset="-128"/>
                <a:cs typeface="Arial Unicode MS" pitchFamily="34" charset="-128"/>
              </a:rPr>
              <a:t>As a result, this form of corrosion is called crevice corrosion or sometimes, deposit or gasket corrosion</a:t>
            </a:r>
            <a:r>
              <a:rPr lang="en-GB" sz="2400">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a:t>
            </a:r>
            <a:endParaRPr lang="en-GB" sz="2400">
              <a:solidFill>
                <a:schemeClr val="bg1"/>
              </a:solidFill>
              <a:effectLst>
                <a:outerShdw blurRad="38100" dist="38100" dir="2700000" algn="tl">
                  <a:srgbClr val="000000"/>
                </a:outerShdw>
              </a:effectLst>
              <a:latin typeface="Times New Roman" pitchFamily="18" charset="0"/>
            </a:endParaRPr>
          </a:p>
        </p:txBody>
      </p:sp>
      <p:pic>
        <p:nvPicPr>
          <p:cNvPr id="7987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3429000"/>
            <a:ext cx="8915400" cy="3429000"/>
          </a:xfrm>
          <a:prstGeom prst="rect">
            <a:avLst/>
          </a:prstGeom>
          <a:noFill/>
          <a:ln>
            <a:noFill/>
          </a:ln>
          <a:effectLst/>
          <a:extLst>
            <a:ext uri="{909E8E84-426E-40DD-AFC4-6F175D3DCCD1}">
              <a14:hiddenFill xmlns="" xmlns:a14="http://schemas.microsoft.com/office/drawing/2010/main">
                <a:solidFill>
                  <a:srgbClr val="B2B2B2"/>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BCBCB"/>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79875"/>
                                        </p:tgtEl>
                                        <p:attrNameLst>
                                          <p:attrName>style.visibility</p:attrName>
                                        </p:attrNameLst>
                                      </p:cBhvr>
                                      <p:to>
                                        <p:strVal val="visible"/>
                                      </p:to>
                                    </p:set>
                                    <p:anim calcmode="lin" valueType="num">
                                      <p:cBhvr additive="base">
                                        <p:cTn id="11" dur="1000" fill="hold"/>
                                        <p:tgtEl>
                                          <p:spTgt spid="79875"/>
                                        </p:tgtEl>
                                        <p:attrNameLst>
                                          <p:attrName>ppt_x</p:attrName>
                                        </p:attrNameLst>
                                      </p:cBhvr>
                                      <p:tavLst>
                                        <p:tav tm="0">
                                          <p:val>
                                            <p:strVal val="#ppt_x"/>
                                          </p:val>
                                        </p:tav>
                                        <p:tav tm="100000">
                                          <p:val>
                                            <p:strVal val="#ppt_x"/>
                                          </p:val>
                                        </p:tav>
                                      </p:tavLst>
                                    </p:anim>
                                    <p:anim calcmode="lin" valueType="num">
                                      <p:cBhvr additive="base">
                                        <p:cTn id="12" dur="1000" fill="hold"/>
                                        <p:tgtEl>
                                          <p:spTgt spid="7987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79876"/>
                                        </p:tgtEl>
                                        <p:attrNameLst>
                                          <p:attrName>style.visibility</p:attrName>
                                        </p:attrNameLst>
                                      </p:cBhvr>
                                      <p:to>
                                        <p:strVal val="visible"/>
                                      </p:to>
                                    </p:set>
                                    <p:animEffect transition="in" filter="box(out)">
                                      <p:cBhvr>
                                        <p:cTn id="17" dur="10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914400" y="228600"/>
            <a:ext cx="7772400" cy="1143000"/>
          </a:xfrm>
        </p:spPr>
        <p:txBody>
          <a:bodyPr/>
          <a:lstStyle/>
          <a:p>
            <a:pPr eaLnBrk="1" hangingPunct="1">
              <a:defRPr/>
            </a:pPr>
            <a:r>
              <a:rPr lang="en-US" sz="3600" b="1" smtClean="0">
                <a:solidFill>
                  <a:srgbClr val="FFFF00"/>
                </a:solidFill>
                <a:effectLst>
                  <a:outerShdw blurRad="38100" dist="38100" dir="2700000" algn="tl">
                    <a:srgbClr val="000000"/>
                  </a:outerShdw>
                </a:effectLst>
              </a:rPr>
              <a:t>Crevices in Fabrication Process</a:t>
            </a:r>
          </a:p>
        </p:txBody>
      </p:sp>
      <p:pic>
        <p:nvPicPr>
          <p:cNvPr id="808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371600"/>
            <a:ext cx="9144000" cy="548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checkerboard(across)">
                                      <p:cBhvr>
                                        <p:cTn id="7" dur="500"/>
                                        <p:tgtEl>
                                          <p:spTgt spid="80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80899"/>
                                        </p:tgtEl>
                                        <p:attrNameLst>
                                          <p:attrName>style.visibility</p:attrName>
                                        </p:attrNameLst>
                                      </p:cBhvr>
                                      <p:to>
                                        <p:strVal val="visible"/>
                                      </p:to>
                                    </p:set>
                                    <p:animEffect transition="in" filter="box(out)">
                                      <p:cBhvr>
                                        <p:cTn id="12" dur="1000"/>
                                        <p:tgtEl>
                                          <p:spTgt spid="80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0"/>
            <a:ext cx="7772400" cy="1143000"/>
          </a:xfrm>
        </p:spPr>
        <p:txBody>
          <a:bodyPr/>
          <a:lstStyle/>
          <a:p>
            <a:pPr eaLnBrk="1" hangingPunct="1">
              <a:defRPr/>
            </a:pPr>
            <a:r>
              <a:rPr lang="en-US" sz="3600" b="1" smtClean="0">
                <a:solidFill>
                  <a:srgbClr val="FFFF00"/>
                </a:solidFill>
                <a:effectLst>
                  <a:outerShdw blurRad="38100" dist="38100" dir="2700000" algn="tl">
                    <a:srgbClr val="000000"/>
                  </a:outerShdw>
                </a:effectLst>
              </a:rPr>
              <a:t>Define- Crevice Design</a:t>
            </a:r>
          </a:p>
        </p:txBody>
      </p:sp>
      <p:sp>
        <p:nvSpPr>
          <p:cNvPr id="81923" name="Rectangle 3"/>
          <p:cNvSpPr>
            <a:spLocks noChangeArrowheads="1"/>
          </p:cNvSpPr>
          <p:nvPr/>
        </p:nvSpPr>
        <p:spPr bwMode="auto">
          <a:xfrm>
            <a:off x="0" y="1447800"/>
            <a:ext cx="9144000" cy="5203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GB" sz="2400">
                <a:solidFill>
                  <a:schemeClr val="bg1"/>
                </a:solidFill>
                <a:effectLst>
                  <a:outerShdw blurRad="38100" dist="38100" dir="2700000" algn="tl">
                    <a:srgbClr val="000000"/>
                  </a:outerShdw>
                </a:effectLst>
                <a:ea typeface="Arial Unicode MS" pitchFamily="34" charset="-128"/>
                <a:cs typeface="Arial Unicode MS" pitchFamily="34" charset="-128"/>
              </a:rPr>
              <a:t>To function as a corrosion site, </a:t>
            </a:r>
          </a:p>
          <a:p>
            <a:pPr algn="ctr">
              <a:defRPr/>
            </a:pPr>
            <a:r>
              <a:rPr lang="en-GB" sz="2400">
                <a:solidFill>
                  <a:schemeClr val="bg1"/>
                </a:solidFill>
                <a:effectLst>
                  <a:outerShdw blurRad="38100" dist="38100" dir="2700000" algn="tl">
                    <a:srgbClr val="000000"/>
                  </a:outerShdw>
                </a:effectLst>
                <a:ea typeface="Arial Unicode MS" pitchFamily="34" charset="-128"/>
                <a:cs typeface="Arial Unicode MS" pitchFamily="34" charset="-128"/>
              </a:rPr>
              <a:t>a crevice must be wide enough to permit liquid entry,</a:t>
            </a:r>
          </a:p>
          <a:p>
            <a:pPr algn="ctr">
              <a:defRPr/>
            </a:pPr>
            <a:r>
              <a:rPr lang="en-GB" sz="2400">
                <a:solidFill>
                  <a:schemeClr val="bg1"/>
                </a:solidFill>
                <a:effectLst>
                  <a:outerShdw blurRad="38100" dist="38100" dir="2700000" algn="tl">
                    <a:srgbClr val="000000"/>
                  </a:outerShdw>
                </a:effectLst>
                <a:ea typeface="Arial Unicode MS" pitchFamily="34" charset="-128"/>
                <a:cs typeface="Arial Unicode MS" pitchFamily="34" charset="-128"/>
              </a:rPr>
              <a:t>but sufficiently narrow to maintain a stagnant zone </a:t>
            </a:r>
          </a:p>
          <a:p>
            <a:pPr algn="ctr">
              <a:defRPr/>
            </a:pPr>
            <a:endParaRPr lang="en-GB" sz="2400">
              <a:solidFill>
                <a:schemeClr val="bg1"/>
              </a:solidFill>
              <a:effectLst>
                <a:outerShdw blurRad="38100" dist="38100" dir="2700000" algn="tl">
                  <a:srgbClr val="000000"/>
                </a:outerShdw>
              </a:effectLst>
              <a:ea typeface="Arial Unicode MS" pitchFamily="34" charset="-128"/>
              <a:cs typeface="Arial Unicode MS" pitchFamily="34" charset="-128"/>
            </a:endParaRPr>
          </a:p>
          <a:p>
            <a:pPr algn="ctr">
              <a:defRPr/>
            </a:pPr>
            <a:r>
              <a:rPr lang="en-GB" sz="2400">
                <a:solidFill>
                  <a:srgbClr val="00FF00"/>
                </a:solidFill>
                <a:effectLst>
                  <a:outerShdw blurRad="38100" dist="38100" dir="2700000" algn="tl">
                    <a:srgbClr val="000000"/>
                  </a:outerShdw>
                </a:effectLst>
                <a:ea typeface="Arial Unicode MS" pitchFamily="34" charset="-128"/>
                <a:cs typeface="Arial Unicode MS" pitchFamily="34" charset="-128"/>
              </a:rPr>
              <a:t>For this reason, </a:t>
            </a:r>
          </a:p>
          <a:p>
            <a:pPr algn="ctr">
              <a:defRPr/>
            </a:pPr>
            <a:r>
              <a:rPr lang="en-GB" sz="2400">
                <a:solidFill>
                  <a:srgbClr val="00FF00"/>
                </a:solidFill>
                <a:effectLst>
                  <a:outerShdw blurRad="38100" dist="38100" dir="2700000" algn="tl">
                    <a:srgbClr val="000000"/>
                  </a:outerShdw>
                </a:effectLst>
                <a:ea typeface="Arial Unicode MS" pitchFamily="34" charset="-128"/>
                <a:cs typeface="Arial Unicode MS" pitchFamily="34" charset="-128"/>
              </a:rPr>
              <a:t>crevice corrosion usually occurs at openings </a:t>
            </a:r>
          </a:p>
          <a:p>
            <a:pPr algn="ctr">
              <a:defRPr/>
            </a:pPr>
            <a:r>
              <a:rPr lang="en-GB" sz="2400">
                <a:solidFill>
                  <a:srgbClr val="00FF00"/>
                </a:solidFill>
                <a:effectLst>
                  <a:outerShdw blurRad="38100" dist="38100" dir="2700000" algn="tl">
                    <a:srgbClr val="000000"/>
                  </a:outerShdw>
                </a:effectLst>
                <a:ea typeface="Arial Unicode MS" pitchFamily="34" charset="-128"/>
                <a:cs typeface="Arial Unicode MS" pitchFamily="34" charset="-128"/>
              </a:rPr>
              <a:t>a few thousands of an inch or less in width. </a:t>
            </a:r>
          </a:p>
          <a:p>
            <a:pPr algn="ctr">
              <a:defRPr/>
            </a:pPr>
            <a:endParaRPr lang="en-GB" sz="2400">
              <a:solidFill>
                <a:srgbClr val="00FF00"/>
              </a:solidFill>
              <a:effectLst>
                <a:outerShdw blurRad="38100" dist="38100" dir="2700000" algn="tl">
                  <a:srgbClr val="000000"/>
                </a:outerShdw>
              </a:effectLst>
              <a:ea typeface="Arial Unicode MS" pitchFamily="34" charset="-128"/>
              <a:cs typeface="Arial Unicode MS" pitchFamily="34" charset="-128"/>
            </a:endParaRPr>
          </a:p>
          <a:p>
            <a:pPr algn="ctr">
              <a:defRPr/>
            </a:pPr>
            <a:r>
              <a:rPr lang="en-GB" sz="2400">
                <a:solidFill>
                  <a:schemeClr val="bg1"/>
                </a:solidFill>
                <a:effectLst>
                  <a:outerShdw blurRad="38100" dist="38100" dir="2700000" algn="tl">
                    <a:srgbClr val="000000"/>
                  </a:outerShdw>
                </a:effectLst>
                <a:ea typeface="Arial Unicode MS" pitchFamily="34" charset="-128"/>
                <a:cs typeface="Arial Unicode MS" pitchFamily="34" charset="-128"/>
              </a:rPr>
              <a:t>It rarely occurs within wide (e.g., 1/8 inch) grooves or slots. </a:t>
            </a:r>
          </a:p>
          <a:p>
            <a:pPr algn="ctr">
              <a:defRPr/>
            </a:pPr>
            <a:endParaRPr lang="en-GB" sz="2400">
              <a:solidFill>
                <a:schemeClr val="bg1"/>
              </a:solidFill>
              <a:effectLst>
                <a:outerShdw blurRad="38100" dist="38100" dir="2700000" algn="tl">
                  <a:srgbClr val="000000"/>
                </a:outerShdw>
              </a:effectLst>
              <a:ea typeface="Arial Unicode MS" pitchFamily="34" charset="-128"/>
              <a:cs typeface="Arial Unicode MS" pitchFamily="34" charset="-128"/>
            </a:endParaRPr>
          </a:p>
          <a:p>
            <a:pPr algn="ctr">
              <a:defRPr/>
            </a:pPr>
            <a:r>
              <a:rPr lang="en-GB" sz="2400">
                <a:solidFill>
                  <a:srgbClr val="00FF00"/>
                </a:solidFill>
                <a:effectLst>
                  <a:outerShdw blurRad="38100" dist="38100" dir="2700000" algn="tl">
                    <a:srgbClr val="000000"/>
                  </a:outerShdw>
                </a:effectLst>
              </a:rPr>
              <a:t>Metals or alloys, which depend on oxide films or passive layers for corrosion resistance, are particularly susceptible to crevice corrosion</a:t>
            </a:r>
            <a:r>
              <a:rPr lang="en-GB">
                <a:solidFill>
                  <a:srgbClr val="00FF00"/>
                </a:solidFill>
                <a:effectLst>
                  <a:outerShdw blurRad="38100" dist="38100" dir="2700000" algn="tl">
                    <a:srgbClr val="000000"/>
                  </a:outerShdw>
                </a:effectLst>
              </a:rPr>
              <a:t>. </a:t>
            </a:r>
          </a:p>
          <a:p>
            <a:pPr eaLnBrk="0" hangingPunct="0">
              <a:defRPr/>
            </a:pPr>
            <a:endParaRPr lang="en-GB" sz="2400">
              <a:solidFill>
                <a:srgbClr val="00FF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checkerboard(across)">
                                      <p:cBhvr>
                                        <p:cTn id="7" dur="500"/>
                                        <p:tgtEl>
                                          <p:spTgt spid="81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Effect transition="in" filter="wipe(down)">
                                      <p:cBhvr>
                                        <p:cTn id="12" dur="500"/>
                                        <p:tgtEl>
                                          <p:spTgt spid="8192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1923">
                                            <p:txEl>
                                              <p:pRg st="1" end="1"/>
                                            </p:txEl>
                                          </p:spTgt>
                                        </p:tgtEl>
                                        <p:attrNameLst>
                                          <p:attrName>style.visibility</p:attrName>
                                        </p:attrNameLst>
                                      </p:cBhvr>
                                      <p:to>
                                        <p:strVal val="visible"/>
                                      </p:to>
                                    </p:set>
                                    <p:animEffect transition="in" filter="wipe(down)">
                                      <p:cBhvr>
                                        <p:cTn id="15" dur="500"/>
                                        <p:tgtEl>
                                          <p:spTgt spid="8192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1923">
                                            <p:txEl>
                                              <p:pRg st="2" end="2"/>
                                            </p:txEl>
                                          </p:spTgt>
                                        </p:tgtEl>
                                        <p:attrNameLst>
                                          <p:attrName>style.visibility</p:attrName>
                                        </p:attrNameLst>
                                      </p:cBhvr>
                                      <p:to>
                                        <p:strVal val="visible"/>
                                      </p:to>
                                    </p:set>
                                    <p:animEffect transition="in" filter="wipe(down)">
                                      <p:cBhvr>
                                        <p:cTn id="18" dur="500"/>
                                        <p:tgtEl>
                                          <p:spTgt spid="8192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81923">
                                            <p:txEl>
                                              <p:pRg st="4" end="4"/>
                                            </p:txEl>
                                          </p:spTgt>
                                        </p:tgtEl>
                                        <p:attrNameLst>
                                          <p:attrName>style.visibility</p:attrName>
                                        </p:attrNameLst>
                                      </p:cBhvr>
                                      <p:to>
                                        <p:strVal val="visible"/>
                                      </p:to>
                                    </p:set>
                                    <p:animEffect transition="in" filter="wipe(down)">
                                      <p:cBhvr>
                                        <p:cTn id="23" dur="500"/>
                                        <p:tgtEl>
                                          <p:spTgt spid="8192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81923">
                                            <p:txEl>
                                              <p:pRg st="5" end="5"/>
                                            </p:txEl>
                                          </p:spTgt>
                                        </p:tgtEl>
                                        <p:attrNameLst>
                                          <p:attrName>style.visibility</p:attrName>
                                        </p:attrNameLst>
                                      </p:cBhvr>
                                      <p:to>
                                        <p:strVal val="visible"/>
                                      </p:to>
                                    </p:set>
                                    <p:animEffect transition="in" filter="wipe(down)">
                                      <p:cBhvr>
                                        <p:cTn id="26" dur="500"/>
                                        <p:tgtEl>
                                          <p:spTgt spid="81923">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81923">
                                            <p:txEl>
                                              <p:pRg st="6" end="6"/>
                                            </p:txEl>
                                          </p:spTgt>
                                        </p:tgtEl>
                                        <p:attrNameLst>
                                          <p:attrName>style.visibility</p:attrName>
                                        </p:attrNameLst>
                                      </p:cBhvr>
                                      <p:to>
                                        <p:strVal val="visible"/>
                                      </p:to>
                                    </p:set>
                                    <p:animEffect transition="in" filter="wipe(down)">
                                      <p:cBhvr>
                                        <p:cTn id="29" dur="500"/>
                                        <p:tgtEl>
                                          <p:spTgt spid="81923">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81923">
                                            <p:txEl>
                                              <p:pRg st="8" end="8"/>
                                            </p:txEl>
                                          </p:spTgt>
                                        </p:tgtEl>
                                        <p:attrNameLst>
                                          <p:attrName>style.visibility</p:attrName>
                                        </p:attrNameLst>
                                      </p:cBhvr>
                                      <p:to>
                                        <p:strVal val="visible"/>
                                      </p:to>
                                    </p:set>
                                    <p:animEffect transition="in" filter="wipe(down)">
                                      <p:cBhvr>
                                        <p:cTn id="34" dur="500"/>
                                        <p:tgtEl>
                                          <p:spTgt spid="81923">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nodeType="clickEffect">
                                  <p:stCondLst>
                                    <p:cond delay="0"/>
                                  </p:stCondLst>
                                  <p:childTnLst>
                                    <p:set>
                                      <p:cBhvr>
                                        <p:cTn id="38" dur="1" fill="hold">
                                          <p:stCondLst>
                                            <p:cond delay="0"/>
                                          </p:stCondLst>
                                        </p:cTn>
                                        <p:tgtEl>
                                          <p:spTgt spid="81923">
                                            <p:txEl>
                                              <p:pRg st="10" end="10"/>
                                            </p:txEl>
                                          </p:spTgt>
                                        </p:tgtEl>
                                        <p:attrNameLst>
                                          <p:attrName>style.visibility</p:attrName>
                                        </p:attrNameLst>
                                      </p:cBhvr>
                                      <p:to>
                                        <p:strVal val="visible"/>
                                      </p:to>
                                    </p:set>
                                    <p:animEffect transition="in" filter="slide(fromBottom)">
                                      <p:cBhvr>
                                        <p:cTn id="39" dur="500"/>
                                        <p:tgtEl>
                                          <p:spTgt spid="819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838200" y="0"/>
            <a:ext cx="7772400" cy="1143000"/>
          </a:xfrm>
        </p:spPr>
        <p:txBody>
          <a:bodyPr/>
          <a:lstStyle/>
          <a:p>
            <a:pPr eaLnBrk="1" hangingPunct="1">
              <a:defRPr/>
            </a:pPr>
            <a:r>
              <a:rPr lang="en-US" sz="4000" b="1" smtClean="0">
                <a:solidFill>
                  <a:srgbClr val="FFFF00"/>
                </a:solidFill>
                <a:effectLst>
                  <a:outerShdw blurRad="38100" dist="38100" dir="2700000" algn="tl">
                    <a:srgbClr val="000000"/>
                  </a:outerShdw>
                </a:effectLst>
              </a:rPr>
              <a:t>Control of Crevice Corrosion</a:t>
            </a:r>
          </a:p>
        </p:txBody>
      </p:sp>
      <p:sp>
        <p:nvSpPr>
          <p:cNvPr id="82947" name="Rectangle 3"/>
          <p:cNvSpPr>
            <a:spLocks noGrp="1" noChangeArrowheads="1"/>
          </p:cNvSpPr>
          <p:nvPr>
            <p:ph type="body" idx="1"/>
          </p:nvPr>
        </p:nvSpPr>
        <p:spPr>
          <a:xfrm>
            <a:off x="0" y="1066800"/>
            <a:ext cx="8991600" cy="5791200"/>
          </a:xfrm>
        </p:spPr>
        <p:txBody>
          <a:bodyPr/>
          <a:lstStyle/>
          <a:p>
            <a:pPr eaLnBrk="1" hangingPunct="1">
              <a:lnSpc>
                <a:spcPct val="90000"/>
              </a:lnSpc>
              <a:buClr>
                <a:srgbClr val="FFFF00"/>
              </a:buClr>
              <a:buSzPct val="115000"/>
              <a:buFontTx/>
              <a:buChar char="o"/>
            </a:pPr>
            <a:r>
              <a:rPr lang="en-GB" sz="2800" smtClean="0">
                <a:solidFill>
                  <a:schemeClr val="bg1"/>
                </a:solidFill>
                <a:cs typeface="Times New Roman" pitchFamily="18" charset="0"/>
              </a:rPr>
              <a:t>Close crevices in existing lap joints by continuous welding, caulking, or soldering.</a:t>
            </a:r>
            <a:r>
              <a:rPr lang="en-US" sz="3600" smtClean="0">
                <a:solidFill>
                  <a:schemeClr val="bg1"/>
                </a:solidFill>
              </a:rPr>
              <a:t> </a:t>
            </a:r>
          </a:p>
          <a:p>
            <a:pPr eaLnBrk="1" hangingPunct="1">
              <a:lnSpc>
                <a:spcPct val="90000"/>
              </a:lnSpc>
              <a:buClr>
                <a:schemeClr val="bg1"/>
              </a:buClr>
              <a:buSzPct val="115000"/>
              <a:buFontTx/>
              <a:buChar char="o"/>
            </a:pPr>
            <a:r>
              <a:rPr lang="en-GB" sz="2800" smtClean="0">
                <a:solidFill>
                  <a:srgbClr val="00FF00"/>
                </a:solidFill>
                <a:cs typeface="Times New Roman" pitchFamily="18" charset="0"/>
              </a:rPr>
              <a:t>Use welded butt joints instead of riveted joints in new equipment. Sound welds and complete penetration are necessary to avoid porosity and crevices on the inside (if welded from one side)</a:t>
            </a:r>
          </a:p>
          <a:p>
            <a:pPr eaLnBrk="1" hangingPunct="1">
              <a:lnSpc>
                <a:spcPct val="90000"/>
              </a:lnSpc>
              <a:buClr>
                <a:srgbClr val="FFFF00"/>
              </a:buClr>
              <a:buSzPct val="115000"/>
              <a:buFontTx/>
              <a:buChar char="o"/>
            </a:pPr>
            <a:r>
              <a:rPr lang="en-GB" sz="2800" smtClean="0">
                <a:solidFill>
                  <a:schemeClr val="bg1"/>
                </a:solidFill>
                <a:cs typeface="Times New Roman" pitchFamily="18" charset="0"/>
              </a:rPr>
              <a:t>Design vessels for complete drainage; avoid sharp corners and stagnant areas. Complete draining facilitates washing and cleaning, tends to prevent solids from settling on the bottom of the vessel.</a:t>
            </a:r>
          </a:p>
          <a:p>
            <a:pPr eaLnBrk="1" hangingPunct="1">
              <a:lnSpc>
                <a:spcPct val="90000"/>
              </a:lnSpc>
              <a:buClr>
                <a:schemeClr val="bg1"/>
              </a:buClr>
              <a:buSzPct val="115000"/>
              <a:buFontTx/>
              <a:buChar char="o"/>
            </a:pPr>
            <a:r>
              <a:rPr lang="en-GB" sz="2800" smtClean="0">
                <a:solidFill>
                  <a:srgbClr val="00FF00"/>
                </a:solidFill>
                <a:cs typeface="Times New Roman" pitchFamily="18" charset="0"/>
              </a:rPr>
              <a:t>Inspect equipment and remove deposits frequently.</a:t>
            </a:r>
            <a:r>
              <a:rPr lang="en-US" sz="2800" smtClean="0">
                <a:solidFill>
                  <a:schemeClr val="bg1"/>
                </a:solidFill>
              </a:rPr>
              <a:t> </a:t>
            </a:r>
          </a:p>
          <a:p>
            <a:pPr eaLnBrk="1" hangingPunct="1">
              <a:lnSpc>
                <a:spcPct val="90000"/>
              </a:lnSpc>
              <a:buClr>
                <a:srgbClr val="FFFF00"/>
              </a:buClr>
              <a:buSzPct val="115000"/>
              <a:buFontTx/>
              <a:buChar char="o"/>
            </a:pPr>
            <a:r>
              <a:rPr lang="en-GB" sz="2800" smtClean="0">
                <a:solidFill>
                  <a:schemeClr val="bg1"/>
                </a:solidFill>
                <a:cs typeface="Times New Roman" pitchFamily="18" charset="0"/>
              </a:rPr>
              <a:t>Remove solids in suspension early in the process or plant flaw sheet, if possible…</a:t>
            </a:r>
            <a:r>
              <a:rPr lang="en-GB" sz="2800" smtClean="0">
                <a:cs typeface="Times New Roman" pitchFamily="18" charset="0"/>
              </a:rPr>
              <a:t>.</a:t>
            </a:r>
            <a:r>
              <a:rPr lang="en-US" sz="2800" smtClean="0"/>
              <a:t> </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fill="hold" nodeType="clickEffect">
                                  <p:stCondLst>
                                    <p:cond delay="0"/>
                                  </p:stCondLst>
                                  <p:childTnLst>
                                    <p:set>
                                      <p:cBhvr>
                                        <p:cTn id="10" dur="1" fill="hold">
                                          <p:stCondLst>
                                            <p:cond delay="0"/>
                                          </p:stCondLst>
                                        </p:cTn>
                                        <p:tgtEl>
                                          <p:spTgt spid="82947">
                                            <p:txEl>
                                              <p:pRg st="0" end="0"/>
                                            </p:txEl>
                                          </p:spTgt>
                                        </p:tgtEl>
                                        <p:attrNameLst>
                                          <p:attrName>style.visibility</p:attrName>
                                        </p:attrNameLst>
                                      </p:cBhvr>
                                      <p:to>
                                        <p:strVal val="visible"/>
                                      </p:to>
                                    </p:set>
                                    <p:anim calcmode="lin" valueType="num">
                                      <p:cBhvr additive="base">
                                        <p:cTn id="11" dur="10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82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nodeType="clickEffect">
                                  <p:stCondLst>
                                    <p:cond delay="0"/>
                                  </p:stCondLst>
                                  <p:childTnLst>
                                    <p:set>
                                      <p:cBhvr>
                                        <p:cTn id="16" dur="1" fill="hold">
                                          <p:stCondLst>
                                            <p:cond delay="0"/>
                                          </p:stCondLst>
                                        </p:cTn>
                                        <p:tgtEl>
                                          <p:spTgt spid="82947">
                                            <p:txEl>
                                              <p:pRg st="1" end="1"/>
                                            </p:txEl>
                                          </p:spTgt>
                                        </p:tgtEl>
                                        <p:attrNameLst>
                                          <p:attrName>style.visibility</p:attrName>
                                        </p:attrNameLst>
                                      </p:cBhvr>
                                      <p:to>
                                        <p:strVal val="visible"/>
                                      </p:to>
                                    </p:set>
                                    <p:anim calcmode="lin" valueType="num">
                                      <p:cBhvr additive="base">
                                        <p:cTn id="17" dur="10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829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4" fill="hold" nodeType="clickEffect">
                                  <p:stCondLst>
                                    <p:cond delay="0"/>
                                  </p:stCondLst>
                                  <p:childTnLst>
                                    <p:set>
                                      <p:cBhvr>
                                        <p:cTn id="22" dur="1" fill="hold">
                                          <p:stCondLst>
                                            <p:cond delay="0"/>
                                          </p:stCondLst>
                                        </p:cTn>
                                        <p:tgtEl>
                                          <p:spTgt spid="82947">
                                            <p:txEl>
                                              <p:pRg st="2" end="2"/>
                                            </p:txEl>
                                          </p:spTgt>
                                        </p:tgtEl>
                                        <p:attrNameLst>
                                          <p:attrName>style.visibility</p:attrName>
                                        </p:attrNameLst>
                                      </p:cBhvr>
                                      <p:to>
                                        <p:strVal val="visible"/>
                                      </p:to>
                                    </p:set>
                                    <p:anim calcmode="lin" valueType="num">
                                      <p:cBhvr additive="base">
                                        <p:cTn id="23" dur="1000" fill="hold"/>
                                        <p:tgtEl>
                                          <p:spTgt spid="82947">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829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7" presetClass="entr" presetSubtype="4" fill="hold" nodeType="clickEffect">
                                  <p:stCondLst>
                                    <p:cond delay="0"/>
                                  </p:stCondLst>
                                  <p:childTnLst>
                                    <p:set>
                                      <p:cBhvr>
                                        <p:cTn id="28" dur="1" fill="hold">
                                          <p:stCondLst>
                                            <p:cond delay="0"/>
                                          </p:stCondLst>
                                        </p:cTn>
                                        <p:tgtEl>
                                          <p:spTgt spid="82947">
                                            <p:txEl>
                                              <p:pRg st="3" end="3"/>
                                            </p:txEl>
                                          </p:spTgt>
                                        </p:tgtEl>
                                        <p:attrNameLst>
                                          <p:attrName>style.visibility</p:attrName>
                                        </p:attrNameLst>
                                      </p:cBhvr>
                                      <p:to>
                                        <p:strVal val="visible"/>
                                      </p:to>
                                    </p:set>
                                    <p:anim calcmode="lin" valueType="num">
                                      <p:cBhvr additive="base">
                                        <p:cTn id="29" dur="500" fill="hold"/>
                                        <p:tgtEl>
                                          <p:spTgt spid="8294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29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7" presetClass="entr" presetSubtype="4" fill="hold" nodeType="clickEffect">
                                  <p:stCondLst>
                                    <p:cond delay="0"/>
                                  </p:stCondLst>
                                  <p:childTnLst>
                                    <p:set>
                                      <p:cBhvr>
                                        <p:cTn id="34" dur="1" fill="hold">
                                          <p:stCondLst>
                                            <p:cond delay="0"/>
                                          </p:stCondLst>
                                        </p:cTn>
                                        <p:tgtEl>
                                          <p:spTgt spid="82947">
                                            <p:txEl>
                                              <p:pRg st="4" end="4"/>
                                            </p:txEl>
                                          </p:spTgt>
                                        </p:tgtEl>
                                        <p:attrNameLst>
                                          <p:attrName>style.visibility</p:attrName>
                                        </p:attrNameLst>
                                      </p:cBhvr>
                                      <p:to>
                                        <p:strVal val="visible"/>
                                      </p:to>
                                    </p:set>
                                    <p:anim calcmode="lin" valueType="num">
                                      <p:cBhvr additive="base">
                                        <p:cTn id="35" dur="1000" fill="hold"/>
                                        <p:tgtEl>
                                          <p:spTgt spid="82947">
                                            <p:txEl>
                                              <p:pRg st="4" end="4"/>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829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b="1" smtClean="0">
                <a:solidFill>
                  <a:srgbClr val="FFFF00"/>
                </a:solidFill>
                <a:effectLst>
                  <a:outerShdw blurRad="38100" dist="38100" dir="2700000" algn="tl">
                    <a:srgbClr val="000000"/>
                  </a:outerShdw>
                </a:effectLst>
              </a:rPr>
              <a:t>Control of Crevice Corrosion</a:t>
            </a:r>
          </a:p>
        </p:txBody>
      </p:sp>
      <p:sp>
        <p:nvSpPr>
          <p:cNvPr id="68611" name="Rectangle 3"/>
          <p:cNvSpPr>
            <a:spLocks noGrp="1" noChangeArrowheads="1"/>
          </p:cNvSpPr>
          <p:nvPr>
            <p:ph type="body" idx="1"/>
          </p:nvPr>
        </p:nvSpPr>
        <p:spPr>
          <a:xfrm>
            <a:off x="381000" y="1447800"/>
            <a:ext cx="8305800" cy="5105400"/>
          </a:xfrm>
        </p:spPr>
        <p:txBody>
          <a:bodyPr/>
          <a:lstStyle/>
          <a:p>
            <a:pPr eaLnBrk="1" hangingPunct="1">
              <a:buClr>
                <a:srgbClr val="FFFF00"/>
              </a:buClr>
              <a:buSzPct val="115000"/>
              <a:buFontTx/>
              <a:buChar char="o"/>
            </a:pPr>
            <a:endParaRPr lang="en-GB" sz="2800" b="1" smtClean="0">
              <a:solidFill>
                <a:schemeClr val="bg1"/>
              </a:solidFill>
              <a:cs typeface="Times New Roman" pitchFamily="18" charset="0"/>
            </a:endParaRPr>
          </a:p>
          <a:p>
            <a:pPr eaLnBrk="1" hangingPunct="1">
              <a:buClr>
                <a:srgbClr val="FFFF00"/>
              </a:buClr>
              <a:buSzPct val="115000"/>
              <a:buFontTx/>
              <a:buChar char="o"/>
            </a:pPr>
            <a:r>
              <a:rPr lang="en-GB" sz="2800" b="1" smtClean="0">
                <a:solidFill>
                  <a:schemeClr val="bg1"/>
                </a:solidFill>
                <a:cs typeface="Times New Roman" pitchFamily="18" charset="0"/>
              </a:rPr>
              <a:t>Remove wet packing materials during long shutdowns</a:t>
            </a:r>
            <a:r>
              <a:rPr lang="en-US" sz="2800" b="1" smtClean="0">
                <a:solidFill>
                  <a:schemeClr val="bg1"/>
                </a:solidFill>
              </a:rPr>
              <a:t> </a:t>
            </a:r>
          </a:p>
          <a:p>
            <a:pPr eaLnBrk="1" hangingPunct="1">
              <a:buClr>
                <a:schemeClr val="bg1"/>
              </a:buClr>
              <a:buSzPct val="115000"/>
              <a:buFontTx/>
              <a:buChar char="o"/>
            </a:pPr>
            <a:r>
              <a:rPr lang="en-GB" sz="2800" b="1" smtClean="0">
                <a:solidFill>
                  <a:srgbClr val="00FF00"/>
                </a:solidFill>
                <a:cs typeface="Times New Roman" pitchFamily="18" charset="0"/>
              </a:rPr>
              <a:t>Provide uniform environment, if possible, as in the case of backfilling a pipeline trench</a:t>
            </a:r>
            <a:r>
              <a:rPr lang="en-US" sz="2800" b="1" smtClean="0">
                <a:solidFill>
                  <a:srgbClr val="00FF00"/>
                </a:solidFill>
              </a:rPr>
              <a:t> </a:t>
            </a:r>
          </a:p>
          <a:p>
            <a:pPr eaLnBrk="1" hangingPunct="1">
              <a:buClr>
                <a:srgbClr val="FFFF00"/>
              </a:buClr>
              <a:buSzPct val="115000"/>
              <a:buFontTx/>
              <a:buChar char="o"/>
            </a:pPr>
            <a:r>
              <a:rPr lang="en-GB" sz="2800" b="1" smtClean="0">
                <a:solidFill>
                  <a:schemeClr val="bg1"/>
                </a:solidFill>
                <a:cs typeface="Times New Roman" pitchFamily="18" charset="0"/>
              </a:rPr>
              <a:t>Use “solid”, non-absorbent gasket, such as ‘Teflon’, wherever possible.</a:t>
            </a:r>
            <a:r>
              <a:rPr lang="en-US" sz="2800" b="1" smtClean="0">
                <a:solidFill>
                  <a:schemeClr val="bg1"/>
                </a:solidFill>
              </a:rPr>
              <a:t> </a:t>
            </a:r>
          </a:p>
          <a:p>
            <a:pPr eaLnBrk="1" hangingPunct="1">
              <a:buClr>
                <a:schemeClr val="bg1"/>
              </a:buClr>
              <a:buSzPct val="115000"/>
              <a:buFontTx/>
              <a:buChar char="o"/>
            </a:pPr>
            <a:r>
              <a:rPr lang="en-GB" sz="2800" b="1" smtClean="0">
                <a:solidFill>
                  <a:srgbClr val="00FF00"/>
                </a:solidFill>
                <a:cs typeface="Times New Roman" pitchFamily="18" charset="0"/>
              </a:rPr>
              <a:t>Weld instead of rolling in tubes in tube sheets</a:t>
            </a:r>
            <a:r>
              <a:rPr lang="en-US" sz="2800" b="1" smtClean="0">
                <a:solidFill>
                  <a:schemeClr val="bg1"/>
                </a:solidFill>
              </a:rPr>
              <a:t> </a:t>
            </a:r>
          </a:p>
          <a:p>
            <a:pPr eaLnBrk="1" hangingPunct="1">
              <a:buClr>
                <a:srgbClr val="FFFF00"/>
              </a:buClr>
              <a:buSzPct val="115000"/>
              <a:buFontTx/>
              <a:buChar char="o"/>
            </a:pPr>
            <a:r>
              <a:rPr lang="en-GB" sz="2800" b="1" smtClean="0">
                <a:solidFill>
                  <a:schemeClr val="bg1"/>
                </a:solidFill>
                <a:cs typeface="Times New Roman" pitchFamily="18" charset="0"/>
              </a:rPr>
              <a:t>Select resistant materials</a:t>
            </a:r>
            <a:r>
              <a:rPr lang="en-GB" sz="2800" b="1" smtClean="0">
                <a:cs typeface="Times New Roman" pitchFamily="18" charset="0"/>
              </a:rPr>
              <a:t>.</a:t>
            </a:r>
            <a:r>
              <a:rPr lang="en-US" sz="2800" b="1" smtClean="0"/>
              <a:t> </a:t>
            </a:r>
          </a:p>
          <a:p>
            <a:pPr eaLnBrk="1" hangingPunct="1">
              <a:buFontTx/>
              <a:buNone/>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checkerboard(across)">
                                      <p:cBhvr>
                                        <p:cTn id="7" dur="500"/>
                                        <p:tgtEl>
                                          <p:spTgt spid="68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wipe(down)">
                                      <p:cBhvr>
                                        <p:cTn id="12" dur="500"/>
                                        <p:tgtEl>
                                          <p:spTgt spid="68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wipe(down)">
                                      <p:cBhvr>
                                        <p:cTn id="17" dur="500"/>
                                        <p:tgtEl>
                                          <p:spTgt spid="686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wipe(down)">
                                      <p:cBhvr>
                                        <p:cTn id="22" dur="500"/>
                                        <p:tgtEl>
                                          <p:spTgt spid="686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Effect transition="in" filter="wipe(down)">
                                      <p:cBhvr>
                                        <p:cTn id="27" dur="500"/>
                                        <p:tgtEl>
                                          <p:spTgt spid="686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68611">
                                            <p:txEl>
                                              <p:pRg st="5" end="5"/>
                                            </p:txEl>
                                          </p:spTgt>
                                        </p:tgtEl>
                                        <p:attrNameLst>
                                          <p:attrName>style.visibility</p:attrName>
                                        </p:attrNameLst>
                                      </p:cBhvr>
                                      <p:to>
                                        <p:strVal val="visible"/>
                                      </p:to>
                                    </p:set>
                                    <p:animEffect transition="in" filter="slide(fromBottom)">
                                      <p:cBhvr>
                                        <p:cTn id="32" dur="500"/>
                                        <p:tgtEl>
                                          <p:spTgt spid="68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219200" y="228600"/>
            <a:ext cx="7010400" cy="533400"/>
          </a:xfrm>
        </p:spPr>
        <p:txBody>
          <a:bodyPr/>
          <a:lstStyle/>
          <a:p>
            <a:pPr eaLnBrk="1" hangingPunct="1">
              <a:defRPr/>
            </a:pPr>
            <a:r>
              <a:rPr lang="en-US" sz="3600" b="1" smtClean="0">
                <a:solidFill>
                  <a:srgbClr val="FFFF00"/>
                </a:solidFill>
                <a:effectLst>
                  <a:outerShdw blurRad="38100" dist="38100" dir="2700000" algn="tl">
                    <a:srgbClr val="000000"/>
                  </a:outerShdw>
                </a:effectLst>
              </a:rPr>
              <a:t>Control Crevice Corrosion</a:t>
            </a:r>
          </a:p>
        </p:txBody>
      </p:sp>
      <p:sp>
        <p:nvSpPr>
          <p:cNvPr id="167939" name="Rectangle 3"/>
          <p:cNvSpPr>
            <a:spLocks noGrp="1" noChangeArrowheads="1"/>
          </p:cNvSpPr>
          <p:nvPr>
            <p:ph type="body" idx="1"/>
          </p:nvPr>
        </p:nvSpPr>
        <p:spPr>
          <a:xfrm>
            <a:off x="228600" y="914400"/>
            <a:ext cx="8915400" cy="5943600"/>
          </a:xfrm>
        </p:spPr>
        <p:txBody>
          <a:bodyPr/>
          <a:lstStyle/>
          <a:p>
            <a:pPr eaLnBrk="1" hangingPunct="1">
              <a:lnSpc>
                <a:spcPct val="90000"/>
              </a:lnSpc>
              <a:buSzPct val="110000"/>
              <a:buFontTx/>
              <a:buChar char="o"/>
            </a:pPr>
            <a:r>
              <a:rPr lang="en-GB" sz="2400" b="1" smtClean="0">
                <a:solidFill>
                  <a:schemeClr val="bg1"/>
                </a:solidFill>
                <a:cs typeface="Times New Roman" pitchFamily="18" charset="0"/>
              </a:rPr>
              <a:t>Break the electrical contact</a:t>
            </a:r>
            <a:r>
              <a:rPr lang="en-GB" sz="2400" smtClean="0">
                <a:solidFill>
                  <a:schemeClr val="bg1"/>
                </a:solidFill>
                <a:cs typeface="Times New Roman" pitchFamily="18" charset="0"/>
              </a:rPr>
              <a:t> using plastic insulators or coating between the metals.</a:t>
            </a:r>
            <a:r>
              <a:rPr lang="en-US" sz="2400" smtClean="0">
                <a:solidFill>
                  <a:schemeClr val="bg1"/>
                </a:solidFill>
              </a:rPr>
              <a:t> </a:t>
            </a:r>
          </a:p>
          <a:p>
            <a:pPr eaLnBrk="1" hangingPunct="1">
              <a:lnSpc>
                <a:spcPct val="90000"/>
              </a:lnSpc>
              <a:buSzPct val="110000"/>
              <a:buFontTx/>
              <a:buChar char="o"/>
            </a:pPr>
            <a:r>
              <a:rPr lang="en-GB" sz="2400" b="1" smtClean="0">
                <a:solidFill>
                  <a:srgbClr val="00FF00"/>
                </a:solidFill>
                <a:cs typeface="Times New Roman" pitchFamily="18" charset="0"/>
              </a:rPr>
              <a:t>Select metals close together</a:t>
            </a:r>
            <a:r>
              <a:rPr lang="en-GB" sz="2400" smtClean="0">
                <a:solidFill>
                  <a:srgbClr val="00FF00"/>
                </a:solidFill>
                <a:cs typeface="Times New Roman" pitchFamily="18" charset="0"/>
              </a:rPr>
              <a:t> in the galvanic series.</a:t>
            </a:r>
            <a:r>
              <a:rPr lang="en-US" sz="2400" smtClean="0">
                <a:solidFill>
                  <a:srgbClr val="00FF00"/>
                </a:solidFill>
              </a:rPr>
              <a:t> </a:t>
            </a:r>
          </a:p>
          <a:p>
            <a:pPr eaLnBrk="1" hangingPunct="1">
              <a:lnSpc>
                <a:spcPct val="90000"/>
              </a:lnSpc>
              <a:buSzPct val="110000"/>
              <a:buFontTx/>
              <a:buChar char="o"/>
            </a:pPr>
            <a:r>
              <a:rPr lang="en-GB" sz="2400" b="1" smtClean="0">
                <a:solidFill>
                  <a:schemeClr val="bg1"/>
                </a:solidFill>
                <a:cs typeface="Times New Roman" pitchFamily="18" charset="0"/>
              </a:rPr>
              <a:t>Prevent ion movement</a:t>
            </a:r>
            <a:r>
              <a:rPr lang="en-GB" sz="2400" smtClean="0">
                <a:solidFill>
                  <a:schemeClr val="bg1"/>
                </a:solidFill>
                <a:cs typeface="Times New Roman" pitchFamily="18" charset="0"/>
              </a:rPr>
              <a:t> by coating the junction with an impermeable material, or ensure environment is dry and liquids cannot trap</a:t>
            </a:r>
            <a:r>
              <a:rPr lang="en-US" sz="2400" smtClean="0">
                <a:solidFill>
                  <a:schemeClr val="bg1"/>
                </a:solidFill>
              </a:rPr>
              <a:t> </a:t>
            </a:r>
          </a:p>
          <a:p>
            <a:pPr eaLnBrk="1" hangingPunct="1">
              <a:lnSpc>
                <a:spcPct val="90000"/>
              </a:lnSpc>
              <a:buSzPct val="110000"/>
              <a:buFontTx/>
              <a:buChar char="o"/>
            </a:pPr>
            <a:r>
              <a:rPr lang="en-GB" sz="2400" b="1" smtClean="0">
                <a:solidFill>
                  <a:srgbClr val="00FF00"/>
                </a:solidFill>
                <a:cs typeface="Times New Roman" pitchFamily="18" charset="0"/>
              </a:rPr>
              <a:t>Select metals/alloys</a:t>
            </a:r>
            <a:r>
              <a:rPr lang="en-GB" sz="2400" smtClean="0">
                <a:solidFill>
                  <a:srgbClr val="00FF00"/>
                </a:solidFill>
                <a:cs typeface="Times New Roman" pitchFamily="18" charset="0"/>
              </a:rPr>
              <a:t> as close together as possible in the galvanic series</a:t>
            </a:r>
            <a:r>
              <a:rPr lang="en-US" sz="2400" smtClean="0">
                <a:solidFill>
                  <a:srgbClr val="00FF00"/>
                </a:solidFill>
              </a:rPr>
              <a:t> </a:t>
            </a:r>
          </a:p>
          <a:p>
            <a:pPr eaLnBrk="1" hangingPunct="1">
              <a:lnSpc>
                <a:spcPct val="90000"/>
              </a:lnSpc>
              <a:buSzPct val="110000"/>
              <a:buFontTx/>
              <a:buChar char="o"/>
            </a:pPr>
            <a:r>
              <a:rPr lang="en-GB" sz="2400" b="1" smtClean="0">
                <a:solidFill>
                  <a:schemeClr val="bg1"/>
                </a:solidFill>
                <a:cs typeface="Times New Roman" pitchFamily="18" charset="0"/>
              </a:rPr>
              <a:t>Avoid unfavourable area</a:t>
            </a:r>
            <a:r>
              <a:rPr lang="en-GB" sz="2400" smtClean="0">
                <a:solidFill>
                  <a:schemeClr val="bg1"/>
                </a:solidFill>
                <a:cs typeface="Times New Roman" pitchFamily="18" charset="0"/>
              </a:rPr>
              <a:t> effect of a small anode and large cathode. </a:t>
            </a:r>
          </a:p>
          <a:p>
            <a:pPr algn="just" eaLnBrk="1" hangingPunct="1">
              <a:lnSpc>
                <a:spcPct val="90000"/>
              </a:lnSpc>
              <a:buSzPct val="110000"/>
              <a:buFontTx/>
              <a:buChar char="o"/>
            </a:pPr>
            <a:r>
              <a:rPr lang="en-GB" sz="2400" b="1" smtClean="0">
                <a:solidFill>
                  <a:srgbClr val="00FF00"/>
                </a:solidFill>
                <a:cs typeface="Times New Roman" pitchFamily="18" charset="0"/>
              </a:rPr>
              <a:t>Avoid threaded joints</a:t>
            </a:r>
            <a:r>
              <a:rPr lang="en-GB" sz="2400" smtClean="0">
                <a:solidFill>
                  <a:srgbClr val="00FF00"/>
                </a:solidFill>
                <a:cs typeface="Times New Roman" pitchFamily="18" charset="0"/>
              </a:rPr>
              <a:t> for materials far apart in the galvanic series.</a:t>
            </a:r>
          </a:p>
          <a:p>
            <a:pPr algn="just" eaLnBrk="1" hangingPunct="1">
              <a:lnSpc>
                <a:spcPct val="90000"/>
              </a:lnSpc>
              <a:buSzPct val="110000"/>
              <a:buFontTx/>
              <a:buChar char="o"/>
            </a:pPr>
            <a:r>
              <a:rPr lang="en-US" sz="2400" b="1" smtClean="0">
                <a:solidFill>
                  <a:schemeClr val="bg1"/>
                </a:solidFill>
                <a:cs typeface="Times New Roman" pitchFamily="18" charset="0"/>
              </a:rPr>
              <a:t>Install a third metal</a:t>
            </a:r>
            <a:r>
              <a:rPr lang="en-US" sz="2400" smtClean="0">
                <a:solidFill>
                  <a:schemeClr val="bg1"/>
                </a:solidFill>
                <a:cs typeface="Times New Roman" pitchFamily="18" charset="0"/>
              </a:rPr>
              <a:t> which is anodic to both metals in galvanic contact</a:t>
            </a:r>
          </a:p>
          <a:p>
            <a:pPr algn="just" eaLnBrk="1" hangingPunct="1">
              <a:lnSpc>
                <a:spcPct val="90000"/>
              </a:lnSpc>
              <a:buSzPct val="110000"/>
              <a:buFontTx/>
              <a:buChar char="o"/>
            </a:pPr>
            <a:r>
              <a:rPr lang="en-US" sz="2400" b="1" smtClean="0">
                <a:solidFill>
                  <a:srgbClr val="00FF00"/>
                </a:solidFill>
                <a:cs typeface="Times New Roman" pitchFamily="18" charset="0"/>
              </a:rPr>
              <a:t>Design the anode part</a:t>
            </a:r>
            <a:r>
              <a:rPr lang="en-US" sz="2400" smtClean="0">
                <a:solidFill>
                  <a:srgbClr val="00FF00"/>
                </a:solidFill>
                <a:cs typeface="Times New Roman" pitchFamily="18" charset="0"/>
              </a:rPr>
              <a:t> for occasional easy replacement</a:t>
            </a:r>
            <a:r>
              <a:rPr lang="en-US" sz="2400" b="1" smtClean="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7938">
                                            <p:txEl>
                                              <p:pRg st="0" end="0"/>
                                            </p:txEl>
                                          </p:spTgt>
                                        </p:tgtEl>
                                        <p:attrNameLst>
                                          <p:attrName>style.visibility</p:attrName>
                                        </p:attrNameLst>
                                      </p:cBhvr>
                                      <p:to>
                                        <p:strVal val="visible"/>
                                      </p:to>
                                    </p:set>
                                    <p:animEffect transition="in" filter="box(out)">
                                      <p:cBhvr>
                                        <p:cTn id="7" dur="500"/>
                                        <p:tgtEl>
                                          <p:spTgt spid="16793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7939">
                                            <p:txEl>
                                              <p:pRg st="0" end="0"/>
                                            </p:txEl>
                                          </p:spTgt>
                                        </p:tgtEl>
                                        <p:attrNameLst>
                                          <p:attrName>style.visibility</p:attrName>
                                        </p:attrNameLst>
                                      </p:cBhvr>
                                      <p:to>
                                        <p:strVal val="visible"/>
                                      </p:to>
                                    </p:set>
                                    <p:animEffect transition="in" filter="wipe(left)">
                                      <p:cBhvr>
                                        <p:cTn id="12" dur="500"/>
                                        <p:tgtEl>
                                          <p:spTgt spid="1679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7939">
                                            <p:txEl>
                                              <p:pRg st="1" end="1"/>
                                            </p:txEl>
                                          </p:spTgt>
                                        </p:tgtEl>
                                        <p:attrNameLst>
                                          <p:attrName>style.visibility</p:attrName>
                                        </p:attrNameLst>
                                      </p:cBhvr>
                                      <p:to>
                                        <p:strVal val="visible"/>
                                      </p:to>
                                    </p:set>
                                    <p:animEffect transition="in" filter="wipe(left)">
                                      <p:cBhvr>
                                        <p:cTn id="17" dur="500"/>
                                        <p:tgtEl>
                                          <p:spTgt spid="1679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7939">
                                            <p:txEl>
                                              <p:pRg st="2" end="2"/>
                                            </p:txEl>
                                          </p:spTgt>
                                        </p:tgtEl>
                                        <p:attrNameLst>
                                          <p:attrName>style.visibility</p:attrName>
                                        </p:attrNameLst>
                                      </p:cBhvr>
                                      <p:to>
                                        <p:strVal val="visible"/>
                                      </p:to>
                                    </p:set>
                                    <p:animEffect transition="in" filter="wipe(left)">
                                      <p:cBhvr>
                                        <p:cTn id="22" dur="500"/>
                                        <p:tgtEl>
                                          <p:spTgt spid="1679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7939">
                                            <p:txEl>
                                              <p:pRg st="3" end="3"/>
                                            </p:txEl>
                                          </p:spTgt>
                                        </p:tgtEl>
                                        <p:attrNameLst>
                                          <p:attrName>style.visibility</p:attrName>
                                        </p:attrNameLst>
                                      </p:cBhvr>
                                      <p:to>
                                        <p:strVal val="visible"/>
                                      </p:to>
                                    </p:set>
                                    <p:animEffect transition="in" filter="wipe(left)">
                                      <p:cBhvr>
                                        <p:cTn id="27" dur="500"/>
                                        <p:tgtEl>
                                          <p:spTgt spid="16793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7939">
                                            <p:txEl>
                                              <p:pRg st="4" end="4"/>
                                            </p:txEl>
                                          </p:spTgt>
                                        </p:tgtEl>
                                        <p:attrNameLst>
                                          <p:attrName>style.visibility</p:attrName>
                                        </p:attrNameLst>
                                      </p:cBhvr>
                                      <p:to>
                                        <p:strVal val="visible"/>
                                      </p:to>
                                    </p:set>
                                    <p:animEffect transition="in" filter="wipe(left)">
                                      <p:cBhvr>
                                        <p:cTn id="32" dur="500"/>
                                        <p:tgtEl>
                                          <p:spTgt spid="16793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7939">
                                            <p:txEl>
                                              <p:pRg st="5" end="5"/>
                                            </p:txEl>
                                          </p:spTgt>
                                        </p:tgtEl>
                                        <p:attrNameLst>
                                          <p:attrName>style.visibility</p:attrName>
                                        </p:attrNameLst>
                                      </p:cBhvr>
                                      <p:to>
                                        <p:strVal val="visible"/>
                                      </p:to>
                                    </p:set>
                                    <p:animEffect transition="in" filter="wipe(left)">
                                      <p:cBhvr>
                                        <p:cTn id="37" dur="500"/>
                                        <p:tgtEl>
                                          <p:spTgt spid="16793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7939">
                                            <p:txEl>
                                              <p:pRg st="6" end="6"/>
                                            </p:txEl>
                                          </p:spTgt>
                                        </p:tgtEl>
                                        <p:attrNameLst>
                                          <p:attrName>style.visibility</p:attrName>
                                        </p:attrNameLst>
                                      </p:cBhvr>
                                      <p:to>
                                        <p:strVal val="visible"/>
                                      </p:to>
                                    </p:set>
                                    <p:animEffect transition="in" filter="wipe(left)">
                                      <p:cBhvr>
                                        <p:cTn id="42" dur="500"/>
                                        <p:tgtEl>
                                          <p:spTgt spid="167939">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7939">
                                            <p:txEl>
                                              <p:pRg st="7" end="7"/>
                                            </p:txEl>
                                          </p:spTgt>
                                        </p:tgtEl>
                                        <p:attrNameLst>
                                          <p:attrName>style.visibility</p:attrName>
                                        </p:attrNameLst>
                                      </p:cBhvr>
                                      <p:to>
                                        <p:strVal val="visible"/>
                                      </p:to>
                                    </p:set>
                                    <p:animEffect transition="in" filter="wipe(left)">
                                      <p:cBhvr>
                                        <p:cTn id="47" dur="500"/>
                                        <p:tgtEl>
                                          <p:spTgt spid="167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build="p" autoUpdateAnimBg="0"/>
      <p:bldP spid="16793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914400" y="304800"/>
            <a:ext cx="7467600" cy="762000"/>
          </a:xfrm>
        </p:spPr>
        <p:txBody>
          <a:bodyPr/>
          <a:lstStyle/>
          <a:p>
            <a:pPr eaLnBrk="1" hangingPunct="1">
              <a:defRPr/>
            </a:pPr>
            <a:r>
              <a:rPr lang="en-US" sz="3600" b="1" smtClean="0">
                <a:solidFill>
                  <a:srgbClr val="FFFF00"/>
                </a:solidFill>
                <a:effectLst>
                  <a:outerShdw blurRad="38100" dist="38100" dir="2700000" algn="tl">
                    <a:srgbClr val="000000"/>
                  </a:outerShdw>
                </a:effectLst>
                <a:cs typeface="Times New Roman" pitchFamily="18" charset="0"/>
              </a:rPr>
              <a:t>GALVANIC CORROSION</a:t>
            </a:r>
            <a:r>
              <a:rPr lang="en-US" sz="1800" smtClean="0">
                <a:latin typeface="Comic Sans MS" pitchFamily="66" charset="0"/>
              </a:rPr>
              <a:t> </a:t>
            </a:r>
          </a:p>
        </p:txBody>
      </p:sp>
      <p:sp>
        <p:nvSpPr>
          <p:cNvPr id="29699" name="Rectangle 3"/>
          <p:cNvSpPr>
            <a:spLocks noChangeArrowheads="1"/>
          </p:cNvSpPr>
          <p:nvPr/>
        </p:nvSpPr>
        <p:spPr bwMode="auto">
          <a:xfrm>
            <a:off x="0" y="1978025"/>
            <a:ext cx="9144000" cy="2100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r>
              <a:rPr lang="en-US" sz="1200">
                <a:latin typeface="Comic Sans MS" pitchFamily="66" charset="0"/>
                <a:ea typeface="Arial Unicode MS" pitchFamily="34" charset="-128"/>
                <a:cs typeface="Arial Unicode MS" pitchFamily="34" charset="-128"/>
              </a:rPr>
              <a:t> </a:t>
            </a:r>
            <a:endParaRPr lang="en-US" sz="1200">
              <a:latin typeface="Arial Unicode MS" pitchFamily="34" charset="-128"/>
              <a:ea typeface="Arial Unicode MS" pitchFamily="34" charset="-128"/>
              <a:cs typeface="Arial Unicode MS" pitchFamily="34" charset="-128"/>
            </a:endParaRPr>
          </a:p>
          <a:p>
            <a:pPr algn="just" eaLnBrk="0" hangingPunct="0"/>
            <a:r>
              <a:rPr lang="en-US" sz="1200">
                <a:latin typeface="Comic Sans MS" pitchFamily="66" charset="0"/>
                <a:ea typeface="Arial Unicode MS" pitchFamily="34" charset="-128"/>
                <a:cs typeface="Arial Unicode MS" pitchFamily="34" charset="-128"/>
              </a:rPr>
              <a:t> </a:t>
            </a:r>
            <a:endParaRPr lang="en-US" sz="1200">
              <a:latin typeface="Arial Unicode MS" pitchFamily="34" charset="-128"/>
              <a:ea typeface="Arial Unicode MS" pitchFamily="34" charset="-128"/>
              <a:cs typeface="Arial Unicode MS" pitchFamily="34" charset="-128"/>
            </a:endParaRPr>
          </a:p>
          <a:p>
            <a:pPr algn="just" eaLnBrk="0" hangingPunct="0"/>
            <a:r>
              <a:rPr lang="en-US" sz="1200">
                <a:latin typeface="Comic Sans MS" pitchFamily="66" charset="0"/>
                <a:ea typeface="Arial Unicode MS" pitchFamily="34" charset="-128"/>
                <a:cs typeface="Arial Unicode MS" pitchFamily="34" charset="-128"/>
              </a:rPr>
              <a:t> </a:t>
            </a:r>
            <a:endParaRPr lang="en-US" sz="1200">
              <a:latin typeface="Arial Unicode MS" pitchFamily="34" charset="-128"/>
              <a:ea typeface="Arial Unicode MS" pitchFamily="34" charset="-128"/>
              <a:cs typeface="Arial Unicode MS" pitchFamily="34" charset="-128"/>
            </a:endParaRPr>
          </a:p>
          <a:p>
            <a:pPr algn="just" eaLnBrk="0" hangingPunct="0"/>
            <a:r>
              <a:rPr lang="en-US" sz="1200">
                <a:latin typeface="Comic Sans MS" pitchFamily="66" charset="0"/>
                <a:ea typeface="Arial Unicode MS" pitchFamily="34" charset="-128"/>
                <a:cs typeface="Arial Unicode MS" pitchFamily="34" charset="-128"/>
              </a:rPr>
              <a:t> </a:t>
            </a:r>
            <a:endParaRPr lang="en-US" sz="1200">
              <a:latin typeface="Arial Unicode MS" pitchFamily="34" charset="-128"/>
              <a:ea typeface="Arial Unicode MS" pitchFamily="34" charset="-128"/>
              <a:cs typeface="Arial Unicode MS" pitchFamily="34" charset="-128"/>
            </a:endParaRPr>
          </a:p>
          <a:p>
            <a:pPr algn="just" eaLnBrk="0" hangingPunct="0"/>
            <a:r>
              <a:rPr lang="en-US" sz="1200">
                <a:latin typeface="Comic Sans MS" pitchFamily="66" charset="0"/>
                <a:ea typeface="Arial Unicode MS" pitchFamily="34" charset="-128"/>
                <a:cs typeface="Arial Unicode MS" pitchFamily="34" charset="-128"/>
              </a:rPr>
              <a:t> </a:t>
            </a:r>
            <a:endParaRPr lang="en-US" sz="1200">
              <a:latin typeface="Arial Unicode MS" pitchFamily="34" charset="-128"/>
              <a:ea typeface="Arial Unicode MS" pitchFamily="34" charset="-128"/>
              <a:cs typeface="Arial Unicode MS" pitchFamily="34" charset="-128"/>
            </a:endParaRPr>
          </a:p>
          <a:p>
            <a:pPr algn="just" eaLnBrk="0" hangingPunct="0"/>
            <a:r>
              <a:rPr lang="en-US" sz="1200">
                <a:latin typeface="Comic Sans MS" pitchFamily="66" charset="0"/>
                <a:ea typeface="Arial Unicode MS" pitchFamily="34" charset="-128"/>
                <a:cs typeface="Arial Unicode MS" pitchFamily="34" charset="-128"/>
              </a:rPr>
              <a:t> </a:t>
            </a:r>
            <a:endParaRPr lang="en-US" sz="1200">
              <a:latin typeface="Arial Unicode MS" pitchFamily="34" charset="-128"/>
              <a:ea typeface="Arial Unicode MS" pitchFamily="34" charset="-128"/>
              <a:cs typeface="Arial Unicode MS" pitchFamily="34" charset="-128"/>
            </a:endParaRPr>
          </a:p>
          <a:p>
            <a:pPr algn="just" eaLnBrk="0" hangingPunct="0"/>
            <a:r>
              <a:rPr lang="en-US" sz="1200">
                <a:latin typeface="Comic Sans MS" pitchFamily="66" charset="0"/>
                <a:ea typeface="Arial Unicode MS" pitchFamily="34" charset="-128"/>
                <a:cs typeface="Arial Unicode MS" pitchFamily="34" charset="-128"/>
              </a:rPr>
              <a:t> </a:t>
            </a:r>
            <a:endParaRPr lang="en-US" sz="1200">
              <a:latin typeface="Arial Unicode MS" pitchFamily="34" charset="-128"/>
              <a:ea typeface="Arial Unicode MS" pitchFamily="34" charset="-128"/>
              <a:cs typeface="Arial Unicode MS" pitchFamily="34" charset="-128"/>
            </a:endParaRPr>
          </a:p>
          <a:p>
            <a:pPr algn="just" eaLnBrk="0" hangingPunct="0"/>
            <a:r>
              <a:rPr lang="en-US" sz="1200">
                <a:latin typeface="Comic Sans MS" pitchFamily="66" charset="0"/>
                <a:ea typeface="Arial Unicode MS" pitchFamily="34" charset="-128"/>
                <a:cs typeface="Arial Unicode MS" pitchFamily="34" charset="-128"/>
              </a:rPr>
              <a:t> </a:t>
            </a:r>
            <a:endParaRPr lang="en-US" sz="1200">
              <a:latin typeface="Arial Unicode MS" pitchFamily="34" charset="-128"/>
              <a:ea typeface="Arial Unicode MS" pitchFamily="34" charset="-128"/>
              <a:cs typeface="Arial Unicode MS" pitchFamily="34" charset="-128"/>
            </a:endParaRPr>
          </a:p>
          <a:p>
            <a:pPr algn="just" eaLnBrk="0" hangingPunct="0"/>
            <a:r>
              <a:rPr lang="en-US" sz="1200">
                <a:latin typeface="Comic Sans MS" pitchFamily="66" charset="0"/>
                <a:ea typeface="Arial Unicode MS" pitchFamily="34" charset="-128"/>
                <a:cs typeface="Arial Unicode MS" pitchFamily="34" charset="-128"/>
              </a:rPr>
              <a:t> </a:t>
            </a:r>
            <a:endParaRPr lang="en-US" sz="1200">
              <a:latin typeface="Arial Unicode MS" pitchFamily="34" charset="-128"/>
              <a:ea typeface="Arial Unicode MS" pitchFamily="34" charset="-128"/>
              <a:cs typeface="Arial Unicode MS" pitchFamily="34" charset="-128"/>
            </a:endParaRPr>
          </a:p>
          <a:p>
            <a:pPr eaLnBrk="0" hangingPunct="0"/>
            <a:endParaRPr lang="en-US" sz="2400">
              <a:latin typeface="Times New Roman" pitchFamily="18" charset="0"/>
            </a:endParaRPr>
          </a:p>
        </p:txBody>
      </p:sp>
      <p:pic>
        <p:nvPicPr>
          <p:cNvPr id="83972" name="Picture 4"/>
          <p:cNvPicPr>
            <a:picLocks noChangeAspect="1" noChangeArrowheads="1"/>
          </p:cNvPicPr>
          <p:nvPr/>
        </p:nvPicPr>
        <p:blipFill>
          <a:blip r:embed="rId4">
            <a:lum contrast="12000"/>
            <a:extLst>
              <a:ext uri="{28A0092B-C50C-407E-A947-70E740481C1C}">
                <a14:useLocalDpi xmlns="" xmlns:a14="http://schemas.microsoft.com/office/drawing/2010/main" val="0"/>
              </a:ext>
            </a:extLst>
          </a:blip>
          <a:srcRect/>
          <a:stretch>
            <a:fillRect/>
          </a:stretch>
        </p:blipFill>
        <p:spPr bwMode="auto">
          <a:xfrm>
            <a:off x="228600" y="4114800"/>
            <a:ext cx="3886200" cy="2438400"/>
          </a:xfrm>
          <a:prstGeom prst="rect">
            <a:avLst/>
          </a:prstGeom>
          <a:noFill/>
          <a:ln>
            <a:noFill/>
          </a:ln>
          <a:effectLst/>
          <a:extLst>
            <a:ext uri="{909E8E84-426E-40DD-AFC4-6F175D3DCCD1}">
              <a14:hiddenFill xmlns="" xmlns:a14="http://schemas.microsoft.com/office/drawing/2010/main">
                <a:solidFill>
                  <a:srgbClr val="B2B2B2"/>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BCBCB"/>
                  </a:outerShdw>
                </a:effectLst>
              </a14:hiddenEffects>
            </a:ext>
          </a:extLst>
        </p:spPr>
      </p:pic>
      <p:sp>
        <p:nvSpPr>
          <p:cNvPr id="83973" name="Rectangle 5"/>
          <p:cNvSpPr>
            <a:spLocks noChangeArrowheads="1"/>
          </p:cNvSpPr>
          <p:nvPr/>
        </p:nvSpPr>
        <p:spPr bwMode="auto">
          <a:xfrm>
            <a:off x="0" y="1295400"/>
            <a:ext cx="9144000" cy="2654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This can occur when two different metals are placed in contact with each other </a:t>
            </a:r>
          </a:p>
          <a:p>
            <a:pPr algn="ctr">
              <a:defRPr/>
            </a:pPr>
            <a:r>
              <a:rPr lang="en-US" sz="2800">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and are caused by </a:t>
            </a:r>
          </a:p>
          <a:p>
            <a:pPr algn="ctr">
              <a:defRPr/>
            </a:pPr>
            <a:r>
              <a:rPr lang="en-US" sz="2800">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the greater willingness </a:t>
            </a:r>
          </a:p>
          <a:p>
            <a:pPr algn="ctr">
              <a:defRPr/>
            </a:pPr>
            <a:r>
              <a:rPr lang="en-US" sz="2800">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of one to give up electrons than the other. </a:t>
            </a:r>
          </a:p>
          <a:p>
            <a:pPr algn="ctr" eaLnBrk="0" hangingPunct="0">
              <a:defRPr/>
            </a:pPr>
            <a:endParaRPr lang="en-US" sz="2800">
              <a:solidFill>
                <a:schemeClr val="bg1"/>
              </a:solidFill>
              <a:effectLst>
                <a:outerShdw blurRad="38100" dist="38100" dir="2700000" algn="tl">
                  <a:srgbClr val="000000"/>
                </a:outerShdw>
              </a:effectLst>
              <a:latin typeface="Times New Roman" pitchFamily="18" charset="0"/>
            </a:endParaRPr>
          </a:p>
        </p:txBody>
      </p:sp>
      <p:pic>
        <p:nvPicPr>
          <p:cNvPr id="83974" name="Picture 6"/>
          <p:cNvPicPr>
            <a:picLocks noChangeAspect="1" noChangeArrowheads="1"/>
          </p:cNvPicPr>
          <p:nvPr/>
        </p:nvPicPr>
        <p:blipFill>
          <a:blip r:embed="rId5">
            <a:lum contrast="18000"/>
            <a:extLst>
              <a:ext uri="{28A0092B-C50C-407E-A947-70E740481C1C}">
                <a14:useLocalDpi xmlns="" xmlns:a14="http://schemas.microsoft.com/office/drawing/2010/main" val="0"/>
              </a:ext>
            </a:extLst>
          </a:blip>
          <a:srcRect/>
          <a:stretch>
            <a:fillRect/>
          </a:stretch>
        </p:blipFill>
        <p:spPr bwMode="auto">
          <a:xfrm>
            <a:off x="4572000" y="4114800"/>
            <a:ext cx="4114800" cy="2438400"/>
          </a:xfrm>
          <a:prstGeom prst="rect">
            <a:avLst/>
          </a:prstGeom>
          <a:noFill/>
          <a:ln>
            <a:noFill/>
          </a:ln>
          <a:effectLst/>
          <a:extLst>
            <a:ext uri="{909E8E84-426E-40DD-AFC4-6F175D3DCCD1}">
              <a14:hiddenFill xmlns="" xmlns:a14="http://schemas.microsoft.com/office/drawing/2010/main">
                <a:solidFill>
                  <a:srgbClr val="B2B2B2"/>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BCBCB"/>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animEffect transition="in" filter="box(out)">
                                      <p:cBhvr>
                                        <p:cTn id="7" dur="500"/>
                                        <p:tgtEl>
                                          <p:spTgt spid="8397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973">
                                            <p:txEl>
                                              <p:pRg st="0" end="0"/>
                                            </p:txEl>
                                          </p:spTgt>
                                        </p:tgtEl>
                                        <p:attrNameLst>
                                          <p:attrName>style.visibility</p:attrName>
                                        </p:attrNameLst>
                                      </p:cBhvr>
                                      <p:to>
                                        <p:strVal val="visible"/>
                                      </p:to>
                                    </p:set>
                                    <p:animEffect transition="in" filter="wipe(left)">
                                      <p:cBhvr>
                                        <p:cTn id="12" dur="500"/>
                                        <p:tgtEl>
                                          <p:spTgt spid="8397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973">
                                            <p:txEl>
                                              <p:pRg st="1" end="1"/>
                                            </p:txEl>
                                          </p:spTgt>
                                        </p:tgtEl>
                                        <p:attrNameLst>
                                          <p:attrName>style.visibility</p:attrName>
                                        </p:attrNameLst>
                                      </p:cBhvr>
                                      <p:to>
                                        <p:strVal val="visible"/>
                                      </p:to>
                                    </p:set>
                                    <p:animEffect transition="in" filter="wipe(left)">
                                      <p:cBhvr>
                                        <p:cTn id="17" dur="500"/>
                                        <p:tgtEl>
                                          <p:spTgt spid="8397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973">
                                            <p:txEl>
                                              <p:pRg st="2" end="2"/>
                                            </p:txEl>
                                          </p:spTgt>
                                        </p:tgtEl>
                                        <p:attrNameLst>
                                          <p:attrName>style.visibility</p:attrName>
                                        </p:attrNameLst>
                                      </p:cBhvr>
                                      <p:to>
                                        <p:strVal val="visible"/>
                                      </p:to>
                                    </p:set>
                                    <p:animEffect transition="in" filter="wipe(left)">
                                      <p:cBhvr>
                                        <p:cTn id="22" dur="500"/>
                                        <p:tgtEl>
                                          <p:spTgt spid="8397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3973">
                                            <p:txEl>
                                              <p:pRg st="3" end="3"/>
                                            </p:txEl>
                                          </p:spTgt>
                                        </p:tgtEl>
                                        <p:attrNameLst>
                                          <p:attrName>style.visibility</p:attrName>
                                        </p:attrNameLst>
                                      </p:cBhvr>
                                      <p:to>
                                        <p:strVal val="visible"/>
                                      </p:to>
                                    </p:set>
                                    <p:animEffect transition="in" filter="wipe(left)">
                                      <p:cBhvr>
                                        <p:cTn id="27" dur="500"/>
                                        <p:tgtEl>
                                          <p:spTgt spid="8397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83972"/>
                                        </p:tgtEl>
                                        <p:attrNameLst>
                                          <p:attrName>style.visibility</p:attrName>
                                        </p:attrNameLst>
                                      </p:cBhvr>
                                      <p:to>
                                        <p:strVal val="visible"/>
                                      </p:to>
                                    </p:set>
                                    <p:animEffect transition="in" filter="box(out)">
                                      <p:cBhvr>
                                        <p:cTn id="32" dur="500"/>
                                        <p:tgtEl>
                                          <p:spTgt spid="83972"/>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83974"/>
                                        </p:tgtEl>
                                        <p:attrNameLst>
                                          <p:attrName>style.visibility</p:attrName>
                                        </p:attrNameLst>
                                      </p:cBhvr>
                                      <p:to>
                                        <p:strVal val="visible"/>
                                      </p:to>
                                    </p:set>
                                    <p:animEffect transition="in" filter="box(out)">
                                      <p:cBhvr>
                                        <p:cTn id="37" dur="500"/>
                                        <p:tgtEl>
                                          <p:spTgt spid="83974"/>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build="p" autoUpdateAnimBg="0"/>
      <p:bldP spid="8397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Grp="1" noChangeArrowheads="1"/>
          </p:cNvSpPr>
          <p:nvPr>
            <p:ph type="body" idx="1"/>
          </p:nvPr>
        </p:nvSpPr>
        <p:spPr>
          <a:xfrm>
            <a:off x="0" y="0"/>
            <a:ext cx="4267200" cy="6858000"/>
          </a:xfrm>
        </p:spPr>
        <p:txBody>
          <a:bodyPr/>
          <a:lstStyle/>
          <a:p>
            <a:pPr marL="0" indent="0" eaLnBrk="1" hangingPunct="1">
              <a:lnSpc>
                <a:spcPct val="80000"/>
              </a:lnSpc>
              <a:buFontTx/>
              <a:buNone/>
            </a:pPr>
            <a:endParaRPr lang="en-US" sz="2400" smtClean="0">
              <a:solidFill>
                <a:schemeClr val="bg1"/>
              </a:solidFill>
            </a:endParaRPr>
          </a:p>
          <a:p>
            <a:pPr marL="0" indent="0" eaLnBrk="1" hangingPunct="1">
              <a:lnSpc>
                <a:spcPct val="80000"/>
              </a:lnSpc>
              <a:buFontTx/>
              <a:buNone/>
            </a:pPr>
            <a:endParaRPr lang="en-US" sz="2400" smtClean="0">
              <a:solidFill>
                <a:schemeClr val="bg1"/>
              </a:solidFill>
            </a:endParaRPr>
          </a:p>
          <a:p>
            <a:pPr marL="0" indent="0" eaLnBrk="1" hangingPunct="1">
              <a:lnSpc>
                <a:spcPct val="80000"/>
              </a:lnSpc>
              <a:buFontTx/>
              <a:buNone/>
            </a:pPr>
            <a:r>
              <a:rPr lang="en-US" sz="2400" smtClean="0">
                <a:solidFill>
                  <a:schemeClr val="bg1"/>
                </a:solidFill>
              </a:rPr>
              <a:t>The emf series gives an idea about the thermodynamic possibility of galvanic corrosion through the electrode potential values of the coupled metals, </a:t>
            </a:r>
          </a:p>
          <a:p>
            <a:pPr marL="0" indent="0" eaLnBrk="1" hangingPunct="1">
              <a:lnSpc>
                <a:spcPct val="80000"/>
              </a:lnSpc>
              <a:buFontTx/>
              <a:buNone/>
            </a:pPr>
            <a:r>
              <a:rPr lang="en-US" sz="2400" smtClean="0">
                <a:solidFill>
                  <a:schemeClr val="bg1"/>
                </a:solidFill>
              </a:rPr>
              <a:t>                  </a:t>
            </a:r>
            <a:r>
              <a:rPr lang="en-US" sz="2400" smtClean="0">
                <a:solidFill>
                  <a:srgbClr val="00FF00"/>
                </a:solidFill>
              </a:rPr>
              <a:t>but </a:t>
            </a:r>
          </a:p>
          <a:p>
            <a:pPr marL="0" indent="0" eaLnBrk="1" hangingPunct="1">
              <a:lnSpc>
                <a:spcPct val="80000"/>
              </a:lnSpc>
              <a:buFontTx/>
              <a:buNone/>
            </a:pPr>
            <a:r>
              <a:rPr lang="en-US" sz="2400" smtClean="0">
                <a:solidFill>
                  <a:srgbClr val="00FF00"/>
                </a:solidFill>
              </a:rPr>
              <a:t>it is not very reliable since the reported potentials are sensitive to several other factors including </a:t>
            </a:r>
          </a:p>
          <a:p>
            <a:pPr marL="0" indent="0" eaLnBrk="1" hangingPunct="1">
              <a:lnSpc>
                <a:spcPct val="80000"/>
              </a:lnSpc>
              <a:buClr>
                <a:srgbClr val="FFFF00"/>
              </a:buClr>
              <a:buFontTx/>
              <a:buChar char="o"/>
            </a:pPr>
            <a:r>
              <a:rPr lang="en-US" sz="2400" smtClean="0">
                <a:solidFill>
                  <a:schemeClr val="bg1"/>
                </a:solidFill>
              </a:rPr>
              <a:t> Composition of electrode,</a:t>
            </a:r>
          </a:p>
          <a:p>
            <a:pPr marL="0" indent="0" eaLnBrk="1" hangingPunct="1">
              <a:lnSpc>
                <a:spcPct val="80000"/>
              </a:lnSpc>
              <a:buClr>
                <a:srgbClr val="FFFF00"/>
              </a:buClr>
              <a:buFontTx/>
              <a:buChar char="o"/>
            </a:pPr>
            <a:r>
              <a:rPr lang="en-US" sz="2400" smtClean="0">
                <a:solidFill>
                  <a:schemeClr val="bg1"/>
                </a:solidFill>
              </a:rPr>
              <a:t> </a:t>
            </a:r>
            <a:r>
              <a:rPr lang="en-US" sz="2400" smtClean="0">
                <a:solidFill>
                  <a:srgbClr val="00FF00"/>
                </a:solidFill>
              </a:rPr>
              <a:t>Electrolyte, </a:t>
            </a:r>
          </a:p>
          <a:p>
            <a:pPr marL="0" indent="0" eaLnBrk="1" hangingPunct="1">
              <a:lnSpc>
                <a:spcPct val="80000"/>
              </a:lnSpc>
              <a:buClr>
                <a:srgbClr val="FFFF00"/>
              </a:buClr>
              <a:buFontTx/>
              <a:buChar char="o"/>
            </a:pPr>
            <a:r>
              <a:rPr lang="en-US" sz="2400" smtClean="0">
                <a:solidFill>
                  <a:schemeClr val="bg1"/>
                </a:solidFill>
              </a:rPr>
              <a:t> Temperature, </a:t>
            </a:r>
          </a:p>
          <a:p>
            <a:pPr marL="0" indent="0" eaLnBrk="1" hangingPunct="1">
              <a:lnSpc>
                <a:spcPct val="80000"/>
              </a:lnSpc>
              <a:buClr>
                <a:srgbClr val="FFFF00"/>
              </a:buClr>
              <a:buFontTx/>
              <a:buChar char="o"/>
            </a:pPr>
            <a:r>
              <a:rPr lang="en-US" sz="2400" smtClean="0">
                <a:solidFill>
                  <a:schemeClr val="bg1"/>
                </a:solidFill>
              </a:rPr>
              <a:t> </a:t>
            </a:r>
            <a:r>
              <a:rPr lang="en-US" sz="2400" smtClean="0">
                <a:solidFill>
                  <a:srgbClr val="00FF00"/>
                </a:solidFill>
              </a:rPr>
              <a:t>Velocity, </a:t>
            </a:r>
          </a:p>
          <a:p>
            <a:pPr marL="0" indent="0" eaLnBrk="1" hangingPunct="1">
              <a:lnSpc>
                <a:spcPct val="80000"/>
              </a:lnSpc>
              <a:buClr>
                <a:srgbClr val="FFFF00"/>
              </a:buClr>
              <a:buFontTx/>
              <a:buChar char="o"/>
            </a:pPr>
            <a:r>
              <a:rPr lang="en-US" sz="2400" smtClean="0">
                <a:solidFill>
                  <a:schemeClr val="bg1"/>
                </a:solidFill>
              </a:rPr>
              <a:t> pH etc…</a:t>
            </a:r>
            <a:r>
              <a:rPr lang="en-US" sz="3600" smtClean="0">
                <a:solidFill>
                  <a:schemeClr val="bg1"/>
                </a:solidFill>
              </a:rPr>
              <a:t> </a:t>
            </a:r>
            <a:endParaRPr lang="en-US" sz="2400" smtClean="0">
              <a:solidFill>
                <a:schemeClr val="bg1"/>
              </a:solidFill>
            </a:endParaRPr>
          </a:p>
        </p:txBody>
      </p:sp>
      <p:pic>
        <p:nvPicPr>
          <p:cNvPr id="70663" name="Picture 7"/>
          <p:cNvPicPr>
            <a:picLocks noChangeAspect="1" noChangeArrowheads="1"/>
          </p:cNvPicPr>
          <p:nvPr/>
        </p:nvPicPr>
        <p:blipFill>
          <a:blip r:embed="rId4">
            <a:lum contrast="18000"/>
            <a:extLst>
              <a:ext uri="{28A0092B-C50C-407E-A947-70E740481C1C}">
                <a14:useLocalDpi xmlns="" xmlns:a14="http://schemas.microsoft.com/office/drawing/2010/main" val="0"/>
              </a:ext>
            </a:extLst>
          </a:blip>
          <a:srcRect/>
          <a:stretch>
            <a:fillRect/>
          </a:stretch>
        </p:blipFill>
        <p:spPr bwMode="auto">
          <a:xfrm>
            <a:off x="4114800" y="12700"/>
            <a:ext cx="5029200" cy="684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0663"/>
                                        </p:tgtEl>
                                        <p:attrNameLst>
                                          <p:attrName>style.visibility</p:attrName>
                                        </p:attrNameLst>
                                      </p:cBhvr>
                                      <p:to>
                                        <p:strVal val="visible"/>
                                      </p:to>
                                    </p:set>
                                    <p:animEffect transition="in" filter="box(out)">
                                      <p:cBhvr>
                                        <p:cTn id="7" dur="500"/>
                                        <p:tgtEl>
                                          <p:spTgt spid="70663"/>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8" fill="hold" nodeType="clickEffect">
                                  <p:stCondLst>
                                    <p:cond delay="0"/>
                                  </p:stCondLst>
                                  <p:childTnLst>
                                    <p:set>
                                      <p:cBhvr>
                                        <p:cTn id="11" dur="1" fill="hold">
                                          <p:stCondLst>
                                            <p:cond delay="0"/>
                                          </p:stCondLst>
                                        </p:cTn>
                                        <p:tgtEl>
                                          <p:spTgt spid="70661">
                                            <p:txEl>
                                              <p:pRg st="2" end="2"/>
                                            </p:txEl>
                                          </p:spTgt>
                                        </p:tgtEl>
                                        <p:attrNameLst>
                                          <p:attrName>style.visibility</p:attrName>
                                        </p:attrNameLst>
                                      </p:cBhvr>
                                      <p:to>
                                        <p:strVal val="visible"/>
                                      </p:to>
                                    </p:set>
                                    <p:anim calcmode="lin" valueType="num">
                                      <p:cBhvr additive="base">
                                        <p:cTn id="12" dur="1000" fill="hold"/>
                                        <p:tgtEl>
                                          <p:spTgt spid="70661">
                                            <p:txEl>
                                              <p:pRg st="2" end="2"/>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7066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70661">
                                            <p:txEl>
                                              <p:pRg st="3" end="3"/>
                                            </p:txEl>
                                          </p:spTgt>
                                        </p:tgtEl>
                                        <p:attrNameLst>
                                          <p:attrName>style.visibility</p:attrName>
                                        </p:attrNameLst>
                                      </p:cBhvr>
                                      <p:to>
                                        <p:strVal val="visible"/>
                                      </p:to>
                                    </p:set>
                                    <p:animEffect transition="in" filter="wipe(down)">
                                      <p:cBhvr>
                                        <p:cTn id="18" dur="500"/>
                                        <p:tgtEl>
                                          <p:spTgt spid="70661">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70661">
                                            <p:txEl>
                                              <p:pRg st="4" end="4"/>
                                            </p:txEl>
                                          </p:spTgt>
                                        </p:tgtEl>
                                        <p:attrNameLst>
                                          <p:attrName>style.visibility</p:attrName>
                                        </p:attrNameLst>
                                      </p:cBhvr>
                                      <p:to>
                                        <p:strVal val="visible"/>
                                      </p:to>
                                    </p:set>
                                    <p:animEffect transition="in" filter="wipe(down)">
                                      <p:cBhvr>
                                        <p:cTn id="21" dur="500"/>
                                        <p:tgtEl>
                                          <p:spTgt spid="70661">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70661">
                                            <p:txEl>
                                              <p:pRg st="5" end="5"/>
                                            </p:txEl>
                                          </p:spTgt>
                                        </p:tgtEl>
                                        <p:attrNameLst>
                                          <p:attrName>style.visibility</p:attrName>
                                        </p:attrNameLst>
                                      </p:cBhvr>
                                      <p:to>
                                        <p:strVal val="visible"/>
                                      </p:to>
                                    </p:set>
                                    <p:animEffect transition="in" filter="slide(fromBottom)">
                                      <p:cBhvr>
                                        <p:cTn id="26" dur="500"/>
                                        <p:tgtEl>
                                          <p:spTgt spid="70661">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70661">
                                            <p:txEl>
                                              <p:pRg st="6" end="6"/>
                                            </p:txEl>
                                          </p:spTgt>
                                        </p:tgtEl>
                                        <p:attrNameLst>
                                          <p:attrName>style.visibility</p:attrName>
                                        </p:attrNameLst>
                                      </p:cBhvr>
                                      <p:to>
                                        <p:strVal val="visible"/>
                                      </p:to>
                                    </p:set>
                                    <p:animEffect transition="in" filter="slide(fromBottom)">
                                      <p:cBhvr>
                                        <p:cTn id="31" dur="500"/>
                                        <p:tgtEl>
                                          <p:spTgt spid="70661">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nodeType="clickEffect">
                                  <p:stCondLst>
                                    <p:cond delay="0"/>
                                  </p:stCondLst>
                                  <p:childTnLst>
                                    <p:set>
                                      <p:cBhvr>
                                        <p:cTn id="35" dur="1" fill="hold">
                                          <p:stCondLst>
                                            <p:cond delay="0"/>
                                          </p:stCondLst>
                                        </p:cTn>
                                        <p:tgtEl>
                                          <p:spTgt spid="70661">
                                            <p:txEl>
                                              <p:pRg st="7" end="7"/>
                                            </p:txEl>
                                          </p:spTgt>
                                        </p:tgtEl>
                                        <p:attrNameLst>
                                          <p:attrName>style.visibility</p:attrName>
                                        </p:attrNameLst>
                                      </p:cBhvr>
                                      <p:to>
                                        <p:strVal val="visible"/>
                                      </p:to>
                                    </p:set>
                                    <p:animEffect transition="in" filter="slide(fromBottom)">
                                      <p:cBhvr>
                                        <p:cTn id="36" dur="500"/>
                                        <p:tgtEl>
                                          <p:spTgt spid="70661">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nodeType="clickEffect">
                                  <p:stCondLst>
                                    <p:cond delay="0"/>
                                  </p:stCondLst>
                                  <p:childTnLst>
                                    <p:set>
                                      <p:cBhvr>
                                        <p:cTn id="40" dur="1" fill="hold">
                                          <p:stCondLst>
                                            <p:cond delay="0"/>
                                          </p:stCondLst>
                                        </p:cTn>
                                        <p:tgtEl>
                                          <p:spTgt spid="70661">
                                            <p:txEl>
                                              <p:pRg st="8" end="8"/>
                                            </p:txEl>
                                          </p:spTgt>
                                        </p:tgtEl>
                                        <p:attrNameLst>
                                          <p:attrName>style.visibility</p:attrName>
                                        </p:attrNameLst>
                                      </p:cBhvr>
                                      <p:to>
                                        <p:strVal val="visible"/>
                                      </p:to>
                                    </p:set>
                                    <p:animEffect transition="in" filter="slide(fromBottom)">
                                      <p:cBhvr>
                                        <p:cTn id="41" dur="500"/>
                                        <p:tgtEl>
                                          <p:spTgt spid="70661">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4" fill="hold" nodeType="clickEffect">
                                  <p:stCondLst>
                                    <p:cond delay="0"/>
                                  </p:stCondLst>
                                  <p:childTnLst>
                                    <p:set>
                                      <p:cBhvr>
                                        <p:cTn id="45" dur="1" fill="hold">
                                          <p:stCondLst>
                                            <p:cond delay="0"/>
                                          </p:stCondLst>
                                        </p:cTn>
                                        <p:tgtEl>
                                          <p:spTgt spid="70661">
                                            <p:txEl>
                                              <p:pRg st="9" end="9"/>
                                            </p:txEl>
                                          </p:spTgt>
                                        </p:tgtEl>
                                        <p:attrNameLst>
                                          <p:attrName>style.visibility</p:attrName>
                                        </p:attrNameLst>
                                      </p:cBhvr>
                                      <p:to>
                                        <p:strVal val="visible"/>
                                      </p:to>
                                    </p:set>
                                    <p:animEffect transition="in" filter="slide(fromBottom)">
                                      <p:cBhvr>
                                        <p:cTn id="46" dur="500"/>
                                        <p:tgtEl>
                                          <p:spTgt spid="7066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GB" sz="4000" b="1" smtClean="0">
                <a:solidFill>
                  <a:srgbClr val="FFFF00"/>
                </a:solidFill>
                <a:effectLst>
                  <a:outerShdw blurRad="38100" dist="38100" dir="2700000" algn="tl">
                    <a:srgbClr val="000000"/>
                  </a:outerShdw>
                </a:effectLst>
              </a:rPr>
              <a:t> </a:t>
            </a:r>
            <a:br>
              <a:rPr lang="en-GB" sz="4000" b="1" smtClean="0">
                <a:solidFill>
                  <a:srgbClr val="FFFF00"/>
                </a:solidFill>
                <a:effectLst>
                  <a:outerShdw blurRad="38100" dist="38100" dir="2700000" algn="tl">
                    <a:srgbClr val="000000"/>
                  </a:outerShdw>
                </a:effectLst>
              </a:rPr>
            </a:br>
            <a:r>
              <a:rPr lang="en-US" sz="4000" b="1" smtClean="0">
                <a:solidFill>
                  <a:srgbClr val="FFFF00"/>
                </a:solidFill>
                <a:effectLst>
                  <a:outerShdw blurRad="38100" dist="38100" dir="2700000" algn="tl">
                    <a:srgbClr val="000000"/>
                  </a:outerShdw>
                </a:effectLst>
              </a:rPr>
              <a:t>FORMS OF CORROSION</a:t>
            </a:r>
            <a:br>
              <a:rPr lang="en-US" sz="4000" b="1" smtClean="0">
                <a:solidFill>
                  <a:srgbClr val="FFFF00"/>
                </a:solidFill>
                <a:effectLst>
                  <a:outerShdw blurRad="38100" dist="38100" dir="2700000" algn="tl">
                    <a:srgbClr val="000000"/>
                  </a:outerShdw>
                </a:effectLst>
              </a:rPr>
            </a:br>
            <a:r>
              <a:rPr lang="en-GB" sz="2000" b="1" smtClean="0">
                <a:solidFill>
                  <a:srgbClr val="FFFF00"/>
                </a:solidFill>
                <a:effectLst>
                  <a:outerShdw blurRad="38100" dist="38100" dir="2700000" algn="tl">
                    <a:srgbClr val="000000"/>
                  </a:outerShdw>
                </a:effectLst>
              </a:rPr>
              <a:t>(IDENTIFY AS CORROSION APPEARS AND CONTROL)</a:t>
            </a:r>
            <a:r>
              <a:rPr lang="en-US" sz="4000" b="1" smtClean="0">
                <a:solidFill>
                  <a:schemeClr val="bg1"/>
                </a:solidFill>
                <a:effectLst>
                  <a:outerShdw blurRad="38100" dist="38100" dir="2700000" algn="tl">
                    <a:srgbClr val="000000"/>
                  </a:outerShdw>
                </a:effectLst>
              </a:rPr>
              <a:t> </a:t>
            </a:r>
            <a:br>
              <a:rPr lang="en-US" sz="4000" b="1" smtClean="0">
                <a:solidFill>
                  <a:schemeClr val="bg1"/>
                </a:solidFill>
                <a:effectLst>
                  <a:outerShdw blurRad="38100" dist="38100" dir="2700000" algn="tl">
                    <a:srgbClr val="000000"/>
                  </a:outerShdw>
                </a:effectLst>
              </a:rPr>
            </a:br>
            <a:endParaRPr lang="en-US" sz="4000" b="1" smtClean="0">
              <a:solidFill>
                <a:schemeClr val="bg1"/>
              </a:solidFill>
              <a:effectLst>
                <a:outerShdw blurRad="38100" dist="38100" dir="2700000" algn="tl">
                  <a:srgbClr val="000000"/>
                </a:outerShdw>
              </a:effectLst>
            </a:endParaRPr>
          </a:p>
        </p:txBody>
      </p:sp>
      <p:pic>
        <p:nvPicPr>
          <p:cNvPr id="36867" name="Picture 3" descr="Brass Hand Magnifier&lt;br&gt;without case">
            <a:hlinkClick r:id="" action="ppaction://noaction"/>
          </p:cNvPr>
          <p:cNvPicPr>
            <a:picLocks noChangeAspect="1" noChangeArrowheads="1"/>
          </p:cNvPicPr>
          <p:nvPr/>
        </p:nvPicPr>
        <p:blipFill>
          <a:blip r:embed="rId3">
            <a:lum bright="6000"/>
            <a:extLst>
              <a:ext uri="{28A0092B-C50C-407E-A947-70E740481C1C}">
                <a14:useLocalDpi xmlns="" xmlns:a14="http://schemas.microsoft.com/office/drawing/2010/main" val="0"/>
              </a:ext>
            </a:extLst>
          </a:blip>
          <a:srcRect/>
          <a:stretch>
            <a:fillRect/>
          </a:stretch>
        </p:blipFill>
        <p:spPr bwMode="auto">
          <a:xfrm>
            <a:off x="1828800" y="1905000"/>
            <a:ext cx="53340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8" name="Rectangle 4"/>
          <p:cNvSpPr>
            <a:spLocks noGrp="1" noChangeArrowheads="1"/>
          </p:cNvSpPr>
          <p:nvPr>
            <p:ph type="body" idx="1"/>
          </p:nvPr>
        </p:nvSpPr>
        <p:spPr>
          <a:xfrm>
            <a:off x="457200" y="1905000"/>
            <a:ext cx="8229600" cy="4724400"/>
          </a:xfrm>
        </p:spPr>
        <p:txBody>
          <a:bodyPr/>
          <a:lstStyle/>
          <a:p>
            <a:pPr eaLnBrk="1" hangingPunct="1">
              <a:lnSpc>
                <a:spcPct val="90000"/>
              </a:lnSpc>
              <a:buFontTx/>
              <a:buNone/>
              <a:defRPr/>
            </a:pPr>
            <a:r>
              <a:rPr lang="en-US" sz="2800" smtClean="0">
                <a:solidFill>
                  <a:schemeClr val="bg1"/>
                </a:solidFill>
              </a:rPr>
              <a:t>             Several basic forms of corrosion, </a:t>
            </a:r>
          </a:p>
          <a:p>
            <a:pPr eaLnBrk="1" hangingPunct="1">
              <a:lnSpc>
                <a:spcPct val="90000"/>
              </a:lnSpc>
              <a:buFontTx/>
              <a:buNone/>
              <a:defRPr/>
            </a:pPr>
            <a:r>
              <a:rPr lang="en-US" sz="2800" smtClean="0">
                <a:solidFill>
                  <a:schemeClr val="bg1"/>
                </a:solidFill>
              </a:rPr>
              <a:t>                   which itself it manifests,  </a:t>
            </a:r>
          </a:p>
          <a:p>
            <a:pPr eaLnBrk="1" hangingPunct="1">
              <a:lnSpc>
                <a:spcPct val="90000"/>
              </a:lnSpc>
              <a:buFontTx/>
              <a:buNone/>
              <a:defRPr/>
            </a:pPr>
            <a:r>
              <a:rPr lang="en-US" sz="2800" smtClean="0">
                <a:solidFill>
                  <a:schemeClr val="bg1"/>
                </a:solidFill>
              </a:rPr>
              <a:t>            are observed in corroded metals – </a:t>
            </a:r>
          </a:p>
          <a:p>
            <a:pPr eaLnBrk="1" hangingPunct="1">
              <a:lnSpc>
                <a:spcPct val="90000"/>
              </a:lnSpc>
              <a:buFontTx/>
              <a:buNone/>
              <a:defRPr/>
            </a:pPr>
            <a:r>
              <a:rPr lang="en-US" sz="2800" smtClean="0">
                <a:solidFill>
                  <a:schemeClr val="bg1"/>
                </a:solidFill>
              </a:rPr>
              <a:t>   can be identified by mere visual observation. </a:t>
            </a:r>
          </a:p>
          <a:p>
            <a:pPr eaLnBrk="1" hangingPunct="1">
              <a:lnSpc>
                <a:spcPct val="90000"/>
              </a:lnSpc>
              <a:buFontTx/>
              <a:buNone/>
              <a:defRPr/>
            </a:pPr>
            <a:r>
              <a:rPr lang="en-US" sz="2800" smtClean="0">
                <a:solidFill>
                  <a:schemeClr val="bg1"/>
                </a:solidFill>
              </a:rPr>
              <a:t>   </a:t>
            </a:r>
          </a:p>
          <a:p>
            <a:pPr eaLnBrk="1" hangingPunct="1">
              <a:lnSpc>
                <a:spcPct val="90000"/>
              </a:lnSpc>
              <a:buFontTx/>
              <a:buNone/>
              <a:defRPr/>
            </a:pPr>
            <a:endParaRPr lang="en-US" sz="2800" smtClean="0">
              <a:solidFill>
                <a:schemeClr val="bg1"/>
              </a:solidFill>
            </a:endParaRPr>
          </a:p>
          <a:p>
            <a:pPr eaLnBrk="1" hangingPunct="1">
              <a:lnSpc>
                <a:spcPct val="90000"/>
              </a:lnSpc>
              <a:buFontTx/>
              <a:buNone/>
              <a:defRPr/>
            </a:pPr>
            <a:r>
              <a:rPr lang="en-US" sz="2800" smtClean="0">
                <a:solidFill>
                  <a:schemeClr val="bg1"/>
                </a:solidFill>
              </a:rPr>
              <a:t>   Valuable information for the solution of corrosion problem can often be obtained through </a:t>
            </a:r>
            <a:r>
              <a:rPr lang="en-US" sz="2800" b="1" smtClean="0">
                <a:solidFill>
                  <a:srgbClr val="FFFF00"/>
                </a:solidFill>
                <a:effectLst>
                  <a:outerShdw blurRad="38100" dist="38100" dir="2700000" algn="tl">
                    <a:srgbClr val="000000"/>
                  </a:outerShdw>
                </a:effectLst>
              </a:rPr>
              <a:t>careful observation</a:t>
            </a:r>
            <a:r>
              <a:rPr lang="en-US" sz="2800" smtClean="0">
                <a:solidFill>
                  <a:schemeClr val="bg1"/>
                </a:solidFill>
              </a:rPr>
              <a:t> of the corroded test specimens or failed equipment</a:t>
            </a:r>
            <a:r>
              <a:rPr lang="en-US" sz="280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diamond(out)">
                                      <p:cBhvr>
                                        <p:cTn id="7" dur="20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p:cNvPicPr>
            <a:picLocks noGrp="1" noChangeAspect="1" noChangeArrowheads="1"/>
          </p:cNvPicPr>
          <p:nvPr>
            <p:ph type="body" idx="4294967295"/>
          </p:nvPr>
        </p:nvPicPr>
        <p:blipFill>
          <a:blip r:embed="rId4">
            <a:lum contrast="18000"/>
            <a:extLst>
              <a:ext uri="{28A0092B-C50C-407E-A947-70E740481C1C}">
                <a14:useLocalDpi xmlns="" xmlns:a14="http://schemas.microsoft.com/office/drawing/2010/main" val="0"/>
              </a:ext>
            </a:extLst>
          </a:blip>
          <a:srcRect/>
          <a:stretch>
            <a:fillRect/>
          </a:stretch>
        </p:blipFill>
        <p:spPr>
          <a:xfrm>
            <a:off x="0" y="0"/>
            <a:ext cx="9144000" cy="6858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box(out)">
                                      <p:cBhvr>
                                        <p:cTn id="7" dur="500"/>
                                        <p:tgtEl>
                                          <p:spTgt spid="7168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304800"/>
            <a:ext cx="3581400" cy="1143000"/>
          </a:xfrm>
        </p:spPr>
        <p:txBody>
          <a:bodyPr/>
          <a:lstStyle/>
          <a:p>
            <a:pPr eaLnBrk="1" hangingPunct="1">
              <a:defRPr/>
            </a:pPr>
            <a:r>
              <a:rPr lang="en-US" sz="3600" b="1" smtClean="0">
                <a:solidFill>
                  <a:srgbClr val="FFFF00"/>
                </a:solidFill>
                <a:effectLst>
                  <a:outerShdw blurRad="38100" dist="38100" dir="2700000" algn="tl">
                    <a:srgbClr val="000000"/>
                  </a:outerShdw>
                </a:effectLst>
                <a:cs typeface="Times New Roman" pitchFamily="18" charset="0"/>
              </a:rPr>
              <a:t>GALVANIC CORROSION</a:t>
            </a:r>
          </a:p>
        </p:txBody>
      </p:sp>
      <p:sp>
        <p:nvSpPr>
          <p:cNvPr id="84995" name="Rectangle 3"/>
          <p:cNvSpPr>
            <a:spLocks noGrp="1" noChangeArrowheads="1"/>
          </p:cNvSpPr>
          <p:nvPr>
            <p:ph type="body" idx="1"/>
          </p:nvPr>
        </p:nvSpPr>
        <p:spPr>
          <a:xfrm>
            <a:off x="304800" y="1600200"/>
            <a:ext cx="2743200" cy="4953000"/>
          </a:xfrm>
        </p:spPr>
        <p:txBody>
          <a:bodyPr/>
          <a:lstStyle/>
          <a:p>
            <a:pPr marL="0" indent="0" eaLnBrk="1" hangingPunct="1">
              <a:buFontTx/>
              <a:buNone/>
              <a:defRPr/>
            </a:pPr>
            <a:r>
              <a:rPr lang="en-US" sz="2400" b="1" smtClean="0">
                <a:solidFill>
                  <a:srgbClr val="FFFF00"/>
                </a:solidFill>
                <a:effectLst>
                  <a:outerShdw blurRad="38100" dist="38100" dir="2700000" algn="tl">
                    <a:srgbClr val="000000"/>
                  </a:outerShdw>
                </a:effectLst>
              </a:rPr>
              <a:t>    Area Effect</a:t>
            </a:r>
            <a:endParaRPr lang="en-US" sz="3600" smtClean="0">
              <a:solidFill>
                <a:schemeClr val="bg1"/>
              </a:solidFill>
            </a:endParaRPr>
          </a:p>
          <a:p>
            <a:pPr marL="0" indent="0" eaLnBrk="1" hangingPunct="1">
              <a:buFontTx/>
              <a:buNone/>
              <a:defRPr/>
            </a:pPr>
            <a:r>
              <a:rPr lang="en-US" sz="2400" smtClean="0">
                <a:solidFill>
                  <a:schemeClr val="bg1"/>
                </a:solidFill>
              </a:rPr>
              <a:t>Another important factor in galvanic corrosion is the area effect, or the ratio of anodic or cathodic areas.</a:t>
            </a:r>
          </a:p>
          <a:p>
            <a:pPr marL="0" indent="0" eaLnBrk="1" hangingPunct="1">
              <a:buFontTx/>
              <a:buNone/>
              <a:defRPr/>
            </a:pPr>
            <a:endParaRPr lang="en-US" sz="2400" smtClean="0">
              <a:solidFill>
                <a:schemeClr val="bg1"/>
              </a:solidFill>
            </a:endParaRPr>
          </a:p>
          <a:p>
            <a:pPr marL="0" indent="0" algn="ctr" eaLnBrk="1" hangingPunct="1">
              <a:buFontTx/>
              <a:buNone/>
              <a:defRPr/>
            </a:pPr>
            <a:r>
              <a:rPr lang="en-US" sz="2400" smtClean="0">
                <a:solidFill>
                  <a:srgbClr val="00FF00"/>
                </a:solidFill>
              </a:rPr>
              <a:t>An unfavourable   area ratio: </a:t>
            </a:r>
          </a:p>
          <a:p>
            <a:pPr marL="0" indent="0" eaLnBrk="1" hangingPunct="1">
              <a:buFontTx/>
              <a:buNone/>
              <a:defRPr/>
            </a:pPr>
            <a:r>
              <a:rPr lang="en-US" sz="2400" smtClean="0">
                <a:solidFill>
                  <a:srgbClr val="00FF00"/>
                </a:solidFill>
              </a:rPr>
              <a:t>Large Cathode and  Small Anode.</a:t>
            </a:r>
          </a:p>
        </p:txBody>
      </p:sp>
      <p:pic>
        <p:nvPicPr>
          <p:cNvPr id="84996" name="Picture 4"/>
          <p:cNvPicPr>
            <a:picLocks noChangeAspect="1" noChangeArrowheads="1"/>
          </p:cNvPicPr>
          <p:nvPr/>
        </p:nvPicPr>
        <p:blipFill>
          <a:blip r:embed="rId3">
            <a:lum contrast="18000"/>
            <a:extLst>
              <a:ext uri="{28A0092B-C50C-407E-A947-70E740481C1C}">
                <a14:useLocalDpi xmlns="" xmlns:a14="http://schemas.microsoft.com/office/drawing/2010/main" val="0"/>
              </a:ext>
            </a:extLst>
          </a:blip>
          <a:srcRect/>
          <a:stretch>
            <a:fillRect/>
          </a:stretch>
        </p:blipFill>
        <p:spPr bwMode="auto">
          <a:xfrm>
            <a:off x="3352800" y="0"/>
            <a:ext cx="57912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2773" name="Text Box 5"/>
          <p:cNvSpPr txBox="1">
            <a:spLocks noChangeArrowheads="1"/>
          </p:cNvSpPr>
          <p:nvPr/>
        </p:nvSpPr>
        <p:spPr bwMode="auto">
          <a:xfrm>
            <a:off x="4191000" y="2743200"/>
            <a:ext cx="4572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chemeClr val="bg1"/>
                </a:solidFill>
              </a:rPr>
              <a:t>a</a:t>
            </a:r>
          </a:p>
        </p:txBody>
      </p:sp>
      <p:sp>
        <p:nvSpPr>
          <p:cNvPr id="32774" name="Text Box 6"/>
          <p:cNvSpPr txBox="1">
            <a:spLocks noChangeArrowheads="1"/>
          </p:cNvSpPr>
          <p:nvPr/>
        </p:nvSpPr>
        <p:spPr bwMode="auto">
          <a:xfrm>
            <a:off x="4191000" y="2667000"/>
            <a:ext cx="609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(a)</a:t>
            </a:r>
          </a:p>
        </p:txBody>
      </p:sp>
      <p:sp>
        <p:nvSpPr>
          <p:cNvPr id="32775" name="Text Box 7"/>
          <p:cNvSpPr txBox="1">
            <a:spLocks noChangeArrowheads="1"/>
          </p:cNvSpPr>
          <p:nvPr/>
        </p:nvSpPr>
        <p:spPr bwMode="auto">
          <a:xfrm>
            <a:off x="4114800" y="3886200"/>
            <a:ext cx="609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(b)</a:t>
            </a:r>
          </a:p>
        </p:txBody>
      </p:sp>
      <p:sp>
        <p:nvSpPr>
          <p:cNvPr id="32776" name="Text Box 8"/>
          <p:cNvSpPr txBox="1">
            <a:spLocks noChangeArrowheads="1"/>
          </p:cNvSpPr>
          <p:nvPr/>
        </p:nvSpPr>
        <p:spPr bwMode="auto">
          <a:xfrm>
            <a:off x="4191000" y="4876800"/>
            <a:ext cx="609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wipe(right)">
                                      <p:cBhvr>
                                        <p:cTn id="7" dur="1000"/>
                                        <p:tgtEl>
                                          <p:spTgt spid="84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4994"/>
                                        </p:tgtEl>
                                        <p:attrNameLst>
                                          <p:attrName>style.visibility</p:attrName>
                                        </p:attrNameLst>
                                      </p:cBhvr>
                                      <p:to>
                                        <p:strVal val="visible"/>
                                      </p:to>
                                    </p:set>
                                    <p:animEffect transition="in" filter="checkerboard(across)">
                                      <p:cBhvr>
                                        <p:cTn id="12" dur="500"/>
                                        <p:tgtEl>
                                          <p:spTgt spid="849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4995">
                                            <p:txEl>
                                              <p:pRg st="0" end="0"/>
                                            </p:txEl>
                                          </p:spTgt>
                                        </p:tgtEl>
                                        <p:attrNameLst>
                                          <p:attrName>style.visibility</p:attrName>
                                        </p:attrNameLst>
                                      </p:cBhvr>
                                      <p:to>
                                        <p:strVal val="visible"/>
                                      </p:to>
                                    </p:set>
                                    <p:animEffect transition="in" filter="wipe(down)">
                                      <p:cBhvr>
                                        <p:cTn id="17" dur="500"/>
                                        <p:tgtEl>
                                          <p:spTgt spid="84995">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84995">
                                            <p:txEl>
                                              <p:pRg st="1" end="1"/>
                                            </p:txEl>
                                          </p:spTgt>
                                        </p:tgtEl>
                                        <p:attrNameLst>
                                          <p:attrName>style.visibility</p:attrName>
                                        </p:attrNameLst>
                                      </p:cBhvr>
                                      <p:to>
                                        <p:strVal val="visible"/>
                                      </p:to>
                                    </p:set>
                                    <p:animEffect transition="in" filter="wipe(down)">
                                      <p:cBhvr>
                                        <p:cTn id="20" dur="500"/>
                                        <p:tgtEl>
                                          <p:spTgt spid="8499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84995">
                                            <p:txEl>
                                              <p:pRg st="3" end="3"/>
                                            </p:txEl>
                                          </p:spTgt>
                                        </p:tgtEl>
                                        <p:attrNameLst>
                                          <p:attrName>style.visibility</p:attrName>
                                        </p:attrNameLst>
                                      </p:cBhvr>
                                      <p:to>
                                        <p:strVal val="visible"/>
                                      </p:to>
                                    </p:set>
                                    <p:animEffect transition="in" filter="wipe(down)">
                                      <p:cBhvr>
                                        <p:cTn id="25" dur="500"/>
                                        <p:tgtEl>
                                          <p:spTgt spid="84995">
                                            <p:txEl>
                                              <p:pRg st="3" end="3"/>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84995">
                                            <p:txEl>
                                              <p:pRg st="4" end="4"/>
                                            </p:txEl>
                                          </p:spTgt>
                                        </p:tgtEl>
                                        <p:attrNameLst>
                                          <p:attrName>style.visibility</p:attrName>
                                        </p:attrNameLst>
                                      </p:cBhvr>
                                      <p:to>
                                        <p:strVal val="visible"/>
                                      </p:to>
                                    </p:set>
                                    <p:animEffect transition="in" filter="wipe(down)">
                                      <p:cBhvr>
                                        <p:cTn id="28" dur="500"/>
                                        <p:tgtEl>
                                          <p:spTgt spid="849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descr="Close up ofmetal plate "/>
          <p:cNvPicPr>
            <a:picLocks noChangeAspect="1" noChangeArrowheads="1"/>
          </p:cNvPicPr>
          <p:nvPr/>
        </p:nvPicPr>
        <p:blipFill>
          <a:blip r:embed="rId3" r:link="rId4">
            <a:lum contrast="18000"/>
            <a:extLst>
              <a:ext uri="{28A0092B-C50C-407E-A947-70E740481C1C}">
                <a14:useLocalDpi xmlns="" xmlns:a14="http://schemas.microsoft.com/office/drawing/2010/main" val="0"/>
              </a:ext>
            </a:extLst>
          </a:blip>
          <a:srcRect/>
          <a:stretch>
            <a:fillRect/>
          </a:stretch>
        </p:blipFill>
        <p:spPr bwMode="auto">
          <a:xfrm>
            <a:off x="0" y="1143000"/>
            <a:ext cx="9144000" cy="5715000"/>
          </a:xfrm>
          <a:prstGeom prst="rect">
            <a:avLst/>
          </a:prstGeom>
          <a:solidFill>
            <a:srgbClr val="F8F8F8"/>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86021" name="Rectangle 5"/>
          <p:cNvSpPr>
            <a:spLocks noChangeArrowheads="1"/>
          </p:cNvSpPr>
          <p:nvPr/>
        </p:nvSpPr>
        <p:spPr bwMode="auto">
          <a:xfrm>
            <a:off x="1143000" y="304800"/>
            <a:ext cx="71628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defRPr/>
            </a:pPr>
            <a:r>
              <a:rPr lang="en-US" sz="3600" b="1">
                <a:solidFill>
                  <a:srgbClr val="FFFF00"/>
                </a:solidFill>
                <a:effectLst>
                  <a:outerShdw blurRad="38100" dist="38100" dir="2700000" algn="tl">
                    <a:srgbClr val="000000"/>
                  </a:outerShdw>
                </a:effectLst>
                <a:latin typeface="Arial Unicode MS" pitchFamily="34" charset="-128"/>
                <a:cs typeface="Times New Roman" pitchFamily="18" charset="0"/>
              </a:rPr>
              <a:t>Galvanic Action Within Metal</a:t>
            </a:r>
            <a:r>
              <a:rPr lang="en-US" sz="4400">
                <a:solidFill>
                  <a:schemeClr val="tx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6021"/>
                                        </p:tgtEl>
                                        <p:attrNameLst>
                                          <p:attrName>style.visibility</p:attrName>
                                        </p:attrNameLst>
                                      </p:cBhvr>
                                      <p:to>
                                        <p:strVal val="visible"/>
                                      </p:to>
                                    </p:set>
                                    <p:animEffect transition="in" filter="checkerboard(across)">
                                      <p:cBhvr>
                                        <p:cTn id="7" dur="500"/>
                                        <p:tgtEl>
                                          <p:spTgt spid="860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6020"/>
                                        </p:tgtEl>
                                        <p:attrNameLst>
                                          <p:attrName>style.visibility</p:attrName>
                                        </p:attrNameLst>
                                      </p:cBhvr>
                                      <p:to>
                                        <p:strVal val="visible"/>
                                      </p:to>
                                    </p:set>
                                    <p:animEffect transition="in" filter="checkerboard(across)">
                                      <p:cBhvr>
                                        <p:cTn id="12" dur="10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0" y="1524000"/>
            <a:ext cx="4724400" cy="5334000"/>
          </a:xfrm>
        </p:spPr>
        <p:txBody>
          <a:bodyPr/>
          <a:lstStyle/>
          <a:p>
            <a:pPr eaLnBrk="1" hangingPunct="1">
              <a:lnSpc>
                <a:spcPct val="90000"/>
              </a:lnSpc>
              <a:buClr>
                <a:srgbClr val="FFFF00"/>
              </a:buClr>
              <a:buSzPct val="110000"/>
              <a:buFontTx/>
              <a:buChar char="o"/>
            </a:pPr>
            <a:r>
              <a:rPr lang="en-GB" sz="2800" smtClean="0">
                <a:solidFill>
                  <a:schemeClr val="bg1"/>
                </a:solidFill>
                <a:cs typeface="Times New Roman" pitchFamily="18" charset="0"/>
              </a:rPr>
              <a:t>Avoid uneven heating, cooling and formation of hot spots. </a:t>
            </a:r>
          </a:p>
          <a:p>
            <a:pPr eaLnBrk="1" hangingPunct="1">
              <a:lnSpc>
                <a:spcPct val="90000"/>
              </a:lnSpc>
              <a:buClr>
                <a:srgbClr val="FFFF00"/>
              </a:buClr>
              <a:buSzPct val="110000"/>
              <a:buFontTx/>
              <a:buChar char="o"/>
            </a:pPr>
            <a:r>
              <a:rPr lang="en-GB" sz="2800" smtClean="0">
                <a:solidFill>
                  <a:srgbClr val="00FF00"/>
                </a:solidFill>
                <a:cs typeface="Times New Roman" pitchFamily="18" charset="0"/>
              </a:rPr>
              <a:t>Design layout to prevent adverse effect of one component on the other.</a:t>
            </a:r>
            <a:r>
              <a:rPr lang="en-GB" sz="2800" smtClean="0">
                <a:solidFill>
                  <a:schemeClr val="bg1"/>
                </a:solidFill>
                <a:cs typeface="Times New Roman" pitchFamily="18" charset="0"/>
              </a:rPr>
              <a:t> </a:t>
            </a:r>
          </a:p>
          <a:p>
            <a:pPr eaLnBrk="1" hangingPunct="1">
              <a:lnSpc>
                <a:spcPct val="90000"/>
              </a:lnSpc>
              <a:buClr>
                <a:srgbClr val="FFFF00"/>
              </a:buClr>
              <a:buSzPct val="110000"/>
              <a:buFontTx/>
              <a:buChar char="o"/>
            </a:pPr>
            <a:r>
              <a:rPr lang="en-GB" sz="2800" smtClean="0">
                <a:solidFill>
                  <a:schemeClr val="bg1"/>
                </a:solidFill>
                <a:cs typeface="Times New Roman" pitchFamily="18" charset="0"/>
              </a:rPr>
              <a:t>Provide for continuity of insulation or lining. </a:t>
            </a:r>
          </a:p>
          <a:p>
            <a:pPr eaLnBrk="1" hangingPunct="1">
              <a:lnSpc>
                <a:spcPct val="90000"/>
              </a:lnSpc>
              <a:buClr>
                <a:srgbClr val="FFFF00"/>
              </a:buClr>
              <a:buSzPct val="110000"/>
              <a:buFontTx/>
              <a:buChar char="o"/>
            </a:pPr>
            <a:r>
              <a:rPr lang="en-GB" sz="2800" smtClean="0">
                <a:solidFill>
                  <a:srgbClr val="00FF00"/>
                </a:solidFill>
                <a:cs typeface="Times New Roman" pitchFamily="18" charset="0"/>
              </a:rPr>
              <a:t>Prevent by design access of differentially heated or cooled liquids from exterior sources</a:t>
            </a:r>
            <a:endParaRPr lang="en-US" sz="2800" smtClean="0">
              <a:solidFill>
                <a:srgbClr val="00FF00"/>
              </a:solidFill>
              <a:cs typeface="Times New Roman" pitchFamily="18" charset="0"/>
            </a:endParaRPr>
          </a:p>
          <a:p>
            <a:pPr eaLnBrk="1" hangingPunct="1">
              <a:lnSpc>
                <a:spcPct val="90000"/>
              </a:lnSpc>
              <a:buClr>
                <a:srgbClr val="FFFF00"/>
              </a:buClr>
              <a:buSzPct val="110000"/>
              <a:buFontTx/>
              <a:buChar char="o"/>
            </a:pPr>
            <a:endParaRPr lang="en-US" sz="2800" smtClean="0">
              <a:solidFill>
                <a:srgbClr val="00FF00"/>
              </a:solidFill>
              <a:cs typeface="Times New Roman" pitchFamily="18" charset="0"/>
            </a:endParaRPr>
          </a:p>
        </p:txBody>
      </p:sp>
      <p:sp>
        <p:nvSpPr>
          <p:cNvPr id="95235" name="Rectangle 3"/>
          <p:cNvSpPr>
            <a:spLocks noGrp="1" noChangeArrowheads="1"/>
          </p:cNvSpPr>
          <p:nvPr>
            <p:ph type="title"/>
          </p:nvPr>
        </p:nvSpPr>
        <p:spPr>
          <a:xfrm>
            <a:off x="457200" y="228600"/>
            <a:ext cx="8153400" cy="1143000"/>
          </a:xfrm>
        </p:spPr>
        <p:txBody>
          <a:bodyPr lIns="92075" tIns="46038" rIns="92075" bIns="46038"/>
          <a:lstStyle/>
          <a:p>
            <a:pPr eaLnBrk="1" hangingPunct="1">
              <a:defRPr/>
            </a:pPr>
            <a:r>
              <a:rPr lang="en-GB" sz="3600" b="1" smtClean="0">
                <a:solidFill>
                  <a:srgbClr val="FFFF00"/>
                </a:solidFill>
                <a:effectLst>
                  <a:outerShdw blurRad="38100" dist="38100" dir="2700000" algn="tl">
                    <a:srgbClr val="000000"/>
                  </a:outerShdw>
                </a:effectLst>
                <a:ea typeface="Arial Unicode MS" pitchFamily="34" charset="-128"/>
                <a:cs typeface="Arial Unicode MS" pitchFamily="34" charset="-128"/>
              </a:rPr>
              <a:t>Control of Thermo-Galvanic Corrosion</a:t>
            </a:r>
            <a:endParaRPr lang="en-US" sz="3600" b="1" smtClean="0">
              <a:solidFill>
                <a:srgbClr val="FFFF00"/>
              </a:solidFill>
              <a:effectLst>
                <a:outerShdw blurRad="38100" dist="38100" dir="2700000" algn="tl">
                  <a:srgbClr val="000000"/>
                </a:outerShdw>
              </a:effectLst>
              <a:ea typeface="Arial Unicode MS" pitchFamily="34" charset="-128"/>
              <a:cs typeface="Arial Unicode MS" pitchFamily="34" charset="-128"/>
            </a:endParaRPr>
          </a:p>
        </p:txBody>
      </p:sp>
      <p:pic>
        <p:nvPicPr>
          <p:cNvPr id="95236" name="Picture 4" descr="11_02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53000" y="3962400"/>
            <a:ext cx="419100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5237" name="Picture 5" descr="05_03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953000" y="1371600"/>
            <a:ext cx="4191000"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grpId="0" nodeType="clickEffect">
                                  <p:stCondLst>
                                    <p:cond delay="0"/>
                                  </p:stCondLst>
                                  <p:childTnLst>
                                    <p:set>
                                      <p:cBhvr>
                                        <p:cTn id="10" dur="1" fill="hold">
                                          <p:stCondLst>
                                            <p:cond delay="0"/>
                                          </p:stCondLst>
                                        </p:cTn>
                                        <p:tgtEl>
                                          <p:spTgt spid="95234">
                                            <p:txEl>
                                              <p:pRg st="0" end="0"/>
                                            </p:txEl>
                                          </p:spTgt>
                                        </p:tgtEl>
                                        <p:attrNameLst>
                                          <p:attrName>style.visibility</p:attrName>
                                        </p:attrNameLst>
                                      </p:cBhvr>
                                      <p:to>
                                        <p:strVal val="visible"/>
                                      </p:to>
                                    </p:set>
                                    <p:animEffect transition="in" filter="box(out)">
                                      <p:cBhvr>
                                        <p:cTn id="11" dur="1000"/>
                                        <p:tgtEl>
                                          <p:spTgt spid="9523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95234">
                                            <p:txEl>
                                              <p:pRg st="1" end="1"/>
                                            </p:txEl>
                                          </p:spTgt>
                                        </p:tgtEl>
                                        <p:attrNameLst>
                                          <p:attrName>style.visibility</p:attrName>
                                        </p:attrNameLst>
                                      </p:cBhvr>
                                      <p:to>
                                        <p:strVal val="visible"/>
                                      </p:to>
                                    </p:set>
                                    <p:animEffect transition="in" filter="box(out)">
                                      <p:cBhvr>
                                        <p:cTn id="16" dur="1000"/>
                                        <p:tgtEl>
                                          <p:spTgt spid="9523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95234">
                                            <p:txEl>
                                              <p:pRg st="2" end="2"/>
                                            </p:txEl>
                                          </p:spTgt>
                                        </p:tgtEl>
                                        <p:attrNameLst>
                                          <p:attrName>style.visibility</p:attrName>
                                        </p:attrNameLst>
                                      </p:cBhvr>
                                      <p:to>
                                        <p:strVal val="visible"/>
                                      </p:to>
                                    </p:set>
                                    <p:animEffect transition="in" filter="box(out)">
                                      <p:cBhvr>
                                        <p:cTn id="21" dur="1000"/>
                                        <p:tgtEl>
                                          <p:spTgt spid="95234">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95234">
                                            <p:txEl>
                                              <p:pRg st="3" end="3"/>
                                            </p:txEl>
                                          </p:spTgt>
                                        </p:tgtEl>
                                        <p:attrNameLst>
                                          <p:attrName>style.visibility</p:attrName>
                                        </p:attrNameLst>
                                      </p:cBhvr>
                                      <p:to>
                                        <p:strVal val="visible"/>
                                      </p:to>
                                    </p:set>
                                    <p:animEffect transition="in" filter="box(out)">
                                      <p:cBhvr>
                                        <p:cTn id="26" dur="1000"/>
                                        <p:tgtEl>
                                          <p:spTgt spid="95234">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2" fill="hold" nodeType="clickEffect">
                                  <p:stCondLst>
                                    <p:cond delay="0"/>
                                  </p:stCondLst>
                                  <p:childTnLst>
                                    <p:set>
                                      <p:cBhvr>
                                        <p:cTn id="30" dur="1" fill="hold">
                                          <p:stCondLst>
                                            <p:cond delay="0"/>
                                          </p:stCondLst>
                                        </p:cTn>
                                        <p:tgtEl>
                                          <p:spTgt spid="95237"/>
                                        </p:tgtEl>
                                        <p:attrNameLst>
                                          <p:attrName>style.visibility</p:attrName>
                                        </p:attrNameLst>
                                      </p:cBhvr>
                                      <p:to>
                                        <p:strVal val="visible"/>
                                      </p:to>
                                    </p:set>
                                    <p:animEffect transition="in" filter="slide(fromRight)">
                                      <p:cBhvr>
                                        <p:cTn id="31" dur="1000"/>
                                        <p:tgtEl>
                                          <p:spTgt spid="9523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2" fill="hold" nodeType="clickEffect">
                                  <p:stCondLst>
                                    <p:cond delay="0"/>
                                  </p:stCondLst>
                                  <p:childTnLst>
                                    <p:set>
                                      <p:cBhvr>
                                        <p:cTn id="35" dur="1" fill="hold">
                                          <p:stCondLst>
                                            <p:cond delay="0"/>
                                          </p:stCondLst>
                                        </p:cTn>
                                        <p:tgtEl>
                                          <p:spTgt spid="95236"/>
                                        </p:tgtEl>
                                        <p:attrNameLst>
                                          <p:attrName>style.visibility</p:attrName>
                                        </p:attrNameLst>
                                      </p:cBhvr>
                                      <p:to>
                                        <p:strVal val="visible"/>
                                      </p:to>
                                    </p:set>
                                    <p:animEffect transition="in" filter="slide(fromRight)">
                                      <p:cBhvr>
                                        <p:cTn id="36" dur="1000"/>
                                        <p:tgtEl>
                                          <p:spTgt spid="9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p:bldP spid="952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274638"/>
            <a:ext cx="8153400" cy="639762"/>
          </a:xfrm>
        </p:spPr>
        <p:txBody>
          <a:bodyPr/>
          <a:lstStyle/>
          <a:p>
            <a:pPr eaLnBrk="1" hangingPunct="1">
              <a:defRPr/>
            </a:pPr>
            <a:r>
              <a:rPr lang="en-US" sz="3600" b="1" smtClean="0">
                <a:solidFill>
                  <a:srgbClr val="FFFF00"/>
                </a:solidFill>
                <a:effectLst>
                  <a:outerShdw blurRad="38100" dist="38100" dir="2700000" algn="tl">
                    <a:srgbClr val="000000"/>
                  </a:outerShdw>
                </a:effectLst>
              </a:rPr>
              <a:t>Dealloying</a:t>
            </a:r>
          </a:p>
        </p:txBody>
      </p:sp>
      <p:pic>
        <p:nvPicPr>
          <p:cNvPr id="87046" name="Picture 6" descr="galvanic%2520tube">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67400" y="2362200"/>
            <a:ext cx="1447800"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7048" name="Picture 8" descr="kitec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867400" y="3962400"/>
            <a:ext cx="257175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7050" name="Picture 10" descr="graphitic_corrosion_2">
            <a:hlinkClick r:id="rId6"/>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477000" y="5181600"/>
            <a:ext cx="2057400" cy="136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044" name="Rectangle 4"/>
          <p:cNvSpPr>
            <a:spLocks noGrp="1" noChangeArrowheads="1"/>
          </p:cNvSpPr>
          <p:nvPr>
            <p:ph type="body" idx="1"/>
          </p:nvPr>
        </p:nvSpPr>
        <p:spPr>
          <a:xfrm>
            <a:off x="228600" y="1143000"/>
            <a:ext cx="8458200" cy="5486400"/>
          </a:xfrm>
        </p:spPr>
        <p:txBody>
          <a:bodyPr/>
          <a:lstStyle/>
          <a:p>
            <a:pPr algn="ctr" eaLnBrk="1" hangingPunct="1">
              <a:lnSpc>
                <a:spcPct val="90000"/>
              </a:lnSpc>
              <a:buFontTx/>
              <a:buNone/>
              <a:defRPr/>
            </a:pPr>
            <a:r>
              <a:rPr lang="en-GB" sz="2000" b="1" smtClean="0">
                <a:solidFill>
                  <a:srgbClr val="FFFF00"/>
                </a:solidFill>
                <a:effectLst>
                  <a:outerShdw blurRad="38100" dist="38100" dir="2700000" algn="tl">
                    <a:srgbClr val="000000"/>
                  </a:outerShdw>
                </a:effectLst>
              </a:rPr>
              <a:t>Group II  </a:t>
            </a:r>
          </a:p>
          <a:p>
            <a:pPr algn="ctr" eaLnBrk="1" hangingPunct="1">
              <a:lnSpc>
                <a:spcPct val="90000"/>
              </a:lnSpc>
              <a:buFontTx/>
              <a:buNone/>
              <a:defRPr/>
            </a:pPr>
            <a:r>
              <a:rPr lang="en-GB" sz="1800" b="1" smtClean="0">
                <a:solidFill>
                  <a:schemeClr val="bg1"/>
                </a:solidFill>
                <a:effectLst>
                  <a:outerShdw blurRad="38100" dist="38100" dir="2700000" algn="tl">
                    <a:srgbClr val="000000"/>
                  </a:outerShdw>
                </a:effectLst>
              </a:rPr>
              <a:t>Those, which are more readily recognized with the assistance of  supplementary means of examination.</a:t>
            </a:r>
          </a:p>
          <a:p>
            <a:pPr algn="ctr" eaLnBrk="1" hangingPunct="1">
              <a:lnSpc>
                <a:spcPct val="90000"/>
              </a:lnSpc>
              <a:buFontTx/>
              <a:buNone/>
              <a:defRPr/>
            </a:pPr>
            <a:r>
              <a:rPr lang="en-GB" sz="1800" b="1" smtClean="0">
                <a:solidFill>
                  <a:schemeClr val="bg1"/>
                </a:solidFill>
                <a:effectLst>
                  <a:outerShdw blurRad="38100" dist="38100" dir="2700000" algn="tl">
                    <a:srgbClr val="000000"/>
                  </a:outerShdw>
                </a:effectLst>
              </a:rPr>
              <a:t>It results from the fact that the components of the alloy corrode at different rates</a:t>
            </a:r>
            <a:r>
              <a:rPr lang="en-GB" sz="1800" smtClean="0">
                <a:solidFill>
                  <a:schemeClr val="bg1"/>
                </a:solidFill>
                <a:effectLst>
                  <a:outerShdw blurRad="38100" dist="38100" dir="2700000" algn="tl">
                    <a:srgbClr val="000000"/>
                  </a:outerShdw>
                </a:effectLst>
              </a:rPr>
              <a:t>.</a:t>
            </a:r>
            <a:r>
              <a:rPr lang="en-GB" sz="2000" smtClean="0">
                <a:solidFill>
                  <a:schemeClr val="bg1"/>
                </a:solidFill>
                <a:effectLst>
                  <a:outerShdw blurRad="38100" dist="38100" dir="2700000" algn="tl">
                    <a:srgbClr val="000000"/>
                  </a:outerShdw>
                </a:effectLst>
              </a:rPr>
              <a:t> </a:t>
            </a:r>
          </a:p>
          <a:p>
            <a:pPr algn="ctr" eaLnBrk="1" hangingPunct="1">
              <a:lnSpc>
                <a:spcPct val="90000"/>
              </a:lnSpc>
              <a:buFontTx/>
              <a:buNone/>
              <a:defRPr/>
            </a:pPr>
            <a:endParaRPr lang="en-GB" sz="2000" smtClean="0">
              <a:solidFill>
                <a:schemeClr val="bg1"/>
              </a:solidFill>
              <a:effectLst>
                <a:outerShdw blurRad="38100" dist="38100" dir="2700000" algn="tl">
                  <a:srgbClr val="000000"/>
                </a:outerShdw>
              </a:effectLst>
            </a:endParaRPr>
          </a:p>
          <a:p>
            <a:pPr algn="ctr" eaLnBrk="1" hangingPunct="1">
              <a:lnSpc>
                <a:spcPct val="90000"/>
              </a:lnSpc>
              <a:buFontTx/>
              <a:buNone/>
              <a:defRPr/>
            </a:pPr>
            <a:r>
              <a:rPr lang="en-GB" sz="2000" b="1" smtClean="0">
                <a:solidFill>
                  <a:srgbClr val="FFFF00"/>
                </a:solidFill>
                <a:effectLst>
                  <a:outerShdw blurRad="38100" dist="38100" dir="2700000" algn="tl">
                    <a:srgbClr val="000000"/>
                  </a:outerShdw>
                </a:effectLst>
                <a:ea typeface="Arial Unicode MS" pitchFamily="34" charset="-128"/>
                <a:cs typeface="Arial Unicode MS" pitchFamily="34" charset="-128"/>
              </a:rPr>
              <a:t>Identification</a:t>
            </a:r>
            <a:endParaRPr lang="en-GB" sz="1800" smtClean="0">
              <a:solidFill>
                <a:schemeClr val="bg1"/>
              </a:solidFill>
              <a:effectLst>
                <a:outerShdw blurRad="38100" dist="38100" dir="2700000" algn="tl">
                  <a:srgbClr val="000000"/>
                </a:outerShdw>
              </a:effectLst>
            </a:endParaRPr>
          </a:p>
          <a:p>
            <a:pPr eaLnBrk="1" hangingPunct="1">
              <a:lnSpc>
                <a:spcPct val="90000"/>
              </a:lnSpc>
              <a:buFontTx/>
              <a:buBlip>
                <a:blip r:embed="rId8"/>
              </a:buBlip>
              <a:defRPr/>
            </a:pPr>
            <a:r>
              <a:rPr lang="en-GB" sz="2000" b="1" smtClean="0">
                <a:solidFill>
                  <a:srgbClr val="00FF00"/>
                </a:solidFill>
              </a:rPr>
              <a:t>Dealloying is normally detectable as a colour change.</a:t>
            </a:r>
            <a:r>
              <a:rPr lang="en-GB" sz="2000" b="1" u="sng" smtClean="0">
                <a:solidFill>
                  <a:srgbClr val="00FF00"/>
                </a:solidFill>
              </a:rPr>
              <a:t> </a:t>
            </a:r>
          </a:p>
          <a:p>
            <a:pPr eaLnBrk="1" hangingPunct="1">
              <a:lnSpc>
                <a:spcPct val="90000"/>
              </a:lnSpc>
              <a:buFontTx/>
              <a:buBlip>
                <a:blip r:embed="rId8"/>
              </a:buBlip>
              <a:defRPr/>
            </a:pPr>
            <a:endParaRPr lang="en-GB" sz="2000" b="1" u="sng" smtClean="0">
              <a:solidFill>
                <a:srgbClr val="00FF00"/>
              </a:solidFill>
            </a:endParaRPr>
          </a:p>
          <a:p>
            <a:pPr eaLnBrk="1" hangingPunct="1">
              <a:lnSpc>
                <a:spcPct val="90000"/>
              </a:lnSpc>
              <a:buFontTx/>
              <a:buBlip>
                <a:blip r:embed="rId8"/>
              </a:buBlip>
              <a:defRPr/>
            </a:pPr>
            <a:r>
              <a:rPr lang="en-GB" sz="2000" b="1" smtClean="0">
                <a:solidFill>
                  <a:schemeClr val="bg1"/>
                </a:solidFill>
              </a:rPr>
              <a:t>Brasses will turn from </a:t>
            </a:r>
            <a:r>
              <a:rPr lang="en-GB" sz="2000" b="1" u="sng" smtClean="0">
                <a:solidFill>
                  <a:schemeClr val="bg1"/>
                </a:solidFill>
              </a:rPr>
              <a:t>yellow to red</a:t>
            </a:r>
            <a:r>
              <a:rPr lang="en-GB" sz="2000" b="1" smtClean="0">
                <a:solidFill>
                  <a:schemeClr val="bg1"/>
                </a:solidFill>
              </a:rPr>
              <a:t> </a:t>
            </a:r>
          </a:p>
          <a:p>
            <a:pPr eaLnBrk="1" hangingPunct="1">
              <a:lnSpc>
                <a:spcPct val="90000"/>
              </a:lnSpc>
              <a:buFontTx/>
              <a:buNone/>
              <a:defRPr/>
            </a:pPr>
            <a:endParaRPr lang="en-GB" sz="2000" b="1" smtClean="0">
              <a:solidFill>
                <a:schemeClr val="bg1"/>
              </a:solidFill>
            </a:endParaRPr>
          </a:p>
          <a:p>
            <a:pPr eaLnBrk="1" hangingPunct="1">
              <a:lnSpc>
                <a:spcPct val="90000"/>
              </a:lnSpc>
              <a:buFontTx/>
              <a:buNone/>
              <a:defRPr/>
            </a:pPr>
            <a:endParaRPr lang="en-GB" sz="2000" b="1" smtClean="0">
              <a:solidFill>
                <a:schemeClr val="bg1"/>
              </a:solidFill>
            </a:endParaRPr>
          </a:p>
          <a:p>
            <a:pPr eaLnBrk="1" hangingPunct="1">
              <a:lnSpc>
                <a:spcPct val="90000"/>
              </a:lnSpc>
              <a:buFontTx/>
              <a:buBlip>
                <a:blip r:embed="rId8"/>
              </a:buBlip>
              <a:defRPr/>
            </a:pPr>
            <a:r>
              <a:rPr lang="en-GB" sz="2000" b="1" smtClean="0">
                <a:solidFill>
                  <a:srgbClr val="00FF00"/>
                </a:solidFill>
              </a:rPr>
              <a:t>Cast iron from </a:t>
            </a:r>
            <a:r>
              <a:rPr lang="en-GB" sz="2000" b="1" u="sng" smtClean="0">
                <a:solidFill>
                  <a:srgbClr val="00FF00"/>
                </a:solidFill>
              </a:rPr>
              <a:t>silvery gray to dark gray. </a:t>
            </a:r>
          </a:p>
          <a:p>
            <a:pPr eaLnBrk="1" hangingPunct="1">
              <a:lnSpc>
                <a:spcPct val="90000"/>
              </a:lnSpc>
              <a:buFontTx/>
              <a:buBlip>
                <a:blip r:embed="rId8"/>
              </a:buBlip>
              <a:defRPr/>
            </a:pPr>
            <a:endParaRPr lang="en-GB" sz="2000" b="1" u="sng" smtClean="0">
              <a:solidFill>
                <a:srgbClr val="00FF00"/>
              </a:solidFill>
            </a:endParaRPr>
          </a:p>
          <a:p>
            <a:pPr eaLnBrk="1" hangingPunct="1">
              <a:lnSpc>
                <a:spcPct val="90000"/>
              </a:lnSpc>
              <a:buFontTx/>
              <a:buBlip>
                <a:blip r:embed="rId8"/>
              </a:buBlip>
              <a:defRPr/>
            </a:pPr>
            <a:r>
              <a:rPr lang="en-GB" sz="2000" b="1" smtClean="0">
                <a:solidFill>
                  <a:schemeClr val="bg1"/>
                </a:solidFill>
              </a:rPr>
              <a:t>Gray iron that has suffered graphitic corrosion can be </a:t>
            </a:r>
            <a:r>
              <a:rPr lang="en-GB" sz="2000" b="1" u="sng" smtClean="0">
                <a:solidFill>
                  <a:schemeClr val="bg1"/>
                </a:solidFill>
              </a:rPr>
              <a:t>cut with a penknife.</a:t>
            </a:r>
          </a:p>
          <a:p>
            <a:pPr eaLnBrk="1" hangingPunct="1">
              <a:lnSpc>
                <a:spcPct val="90000"/>
              </a:lnSpc>
              <a:defRPr/>
            </a:pPr>
            <a:endParaRPr lang="en-US" sz="2000" u="sng" smtClean="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fill="hold" nodeType="clickEffect">
                                  <p:stCondLst>
                                    <p:cond delay="0"/>
                                  </p:stCondLst>
                                  <p:childTnLst>
                                    <p:set>
                                      <p:cBhvr>
                                        <p:cTn id="10" dur="1" fill="hold">
                                          <p:stCondLst>
                                            <p:cond delay="0"/>
                                          </p:stCondLst>
                                        </p:cTn>
                                        <p:tgtEl>
                                          <p:spTgt spid="87044">
                                            <p:txEl>
                                              <p:pRg st="0" end="0"/>
                                            </p:txEl>
                                          </p:spTgt>
                                        </p:tgtEl>
                                        <p:attrNameLst>
                                          <p:attrName>style.visibility</p:attrName>
                                        </p:attrNameLst>
                                      </p:cBhvr>
                                      <p:to>
                                        <p:strVal val="visible"/>
                                      </p:to>
                                    </p:set>
                                    <p:anim calcmode="lin" valueType="num">
                                      <p:cBhvr additive="base">
                                        <p:cTn id="11" dur="1000" fill="hold"/>
                                        <p:tgtEl>
                                          <p:spTgt spid="87044">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87044">
                                            <p:txEl>
                                              <p:pRg st="0" end="0"/>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87044">
                                            <p:txEl>
                                              <p:pRg st="1" end="1"/>
                                            </p:txEl>
                                          </p:spTgt>
                                        </p:tgtEl>
                                        <p:attrNameLst>
                                          <p:attrName>style.visibility</p:attrName>
                                        </p:attrNameLst>
                                      </p:cBhvr>
                                      <p:to>
                                        <p:strVal val="visible"/>
                                      </p:to>
                                    </p:set>
                                    <p:anim calcmode="lin" valueType="num">
                                      <p:cBhvr additive="base">
                                        <p:cTn id="15" dur="1000" fill="hold"/>
                                        <p:tgtEl>
                                          <p:spTgt spid="87044">
                                            <p:txEl>
                                              <p:pRg st="1" end="1"/>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87044">
                                            <p:txEl>
                                              <p:pRg st="1" end="1"/>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87044">
                                            <p:txEl>
                                              <p:pRg st="2" end="2"/>
                                            </p:txEl>
                                          </p:spTgt>
                                        </p:tgtEl>
                                        <p:attrNameLst>
                                          <p:attrName>style.visibility</p:attrName>
                                        </p:attrNameLst>
                                      </p:cBhvr>
                                      <p:to>
                                        <p:strVal val="visible"/>
                                      </p:to>
                                    </p:set>
                                    <p:anim calcmode="lin" valueType="num">
                                      <p:cBhvr additive="base">
                                        <p:cTn id="19" dur="1000" fill="hold"/>
                                        <p:tgtEl>
                                          <p:spTgt spid="87044">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870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87044">
                                            <p:txEl>
                                              <p:pRg st="4" end="4"/>
                                            </p:txEl>
                                          </p:spTgt>
                                        </p:tgtEl>
                                        <p:attrNameLst>
                                          <p:attrName>style.visibility</p:attrName>
                                        </p:attrNameLst>
                                      </p:cBhvr>
                                      <p:to>
                                        <p:strVal val="visible"/>
                                      </p:to>
                                    </p:set>
                                    <p:animEffect transition="in" filter="slide(fromBottom)">
                                      <p:cBhvr>
                                        <p:cTn id="25" dur="500"/>
                                        <p:tgtEl>
                                          <p:spTgt spid="87044">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87044">
                                            <p:txEl>
                                              <p:pRg st="5" end="5"/>
                                            </p:txEl>
                                          </p:spTgt>
                                        </p:tgtEl>
                                        <p:attrNameLst>
                                          <p:attrName>style.visibility</p:attrName>
                                        </p:attrNameLst>
                                      </p:cBhvr>
                                      <p:to>
                                        <p:strVal val="visible"/>
                                      </p:to>
                                    </p:set>
                                    <p:animEffect transition="in" filter="slide(fromBottom)">
                                      <p:cBhvr>
                                        <p:cTn id="30" dur="500"/>
                                        <p:tgtEl>
                                          <p:spTgt spid="87044">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87046"/>
                                        </p:tgtEl>
                                        <p:attrNameLst>
                                          <p:attrName>style.visibility</p:attrName>
                                        </p:attrNameLst>
                                      </p:cBhvr>
                                      <p:to>
                                        <p:strVal val="visible"/>
                                      </p:to>
                                    </p:set>
                                    <p:animEffect transition="in" filter="box(in)">
                                      <p:cBhvr>
                                        <p:cTn id="35" dur="500"/>
                                        <p:tgtEl>
                                          <p:spTgt spid="8704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nodeType="clickEffect">
                                  <p:stCondLst>
                                    <p:cond delay="0"/>
                                  </p:stCondLst>
                                  <p:childTnLst>
                                    <p:set>
                                      <p:cBhvr>
                                        <p:cTn id="39" dur="1" fill="hold">
                                          <p:stCondLst>
                                            <p:cond delay="0"/>
                                          </p:stCondLst>
                                        </p:cTn>
                                        <p:tgtEl>
                                          <p:spTgt spid="87044">
                                            <p:txEl>
                                              <p:pRg st="7" end="7"/>
                                            </p:txEl>
                                          </p:spTgt>
                                        </p:tgtEl>
                                        <p:attrNameLst>
                                          <p:attrName>style.visibility</p:attrName>
                                        </p:attrNameLst>
                                      </p:cBhvr>
                                      <p:to>
                                        <p:strVal val="visible"/>
                                      </p:to>
                                    </p:set>
                                    <p:animEffect transition="in" filter="slide(fromBottom)">
                                      <p:cBhvr>
                                        <p:cTn id="40" dur="500"/>
                                        <p:tgtEl>
                                          <p:spTgt spid="87044">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nodeType="clickEffect">
                                  <p:stCondLst>
                                    <p:cond delay="0"/>
                                  </p:stCondLst>
                                  <p:childTnLst>
                                    <p:set>
                                      <p:cBhvr>
                                        <p:cTn id="44" dur="1" fill="hold">
                                          <p:stCondLst>
                                            <p:cond delay="0"/>
                                          </p:stCondLst>
                                        </p:cTn>
                                        <p:tgtEl>
                                          <p:spTgt spid="87048"/>
                                        </p:tgtEl>
                                        <p:attrNameLst>
                                          <p:attrName>style.visibility</p:attrName>
                                        </p:attrNameLst>
                                      </p:cBhvr>
                                      <p:to>
                                        <p:strVal val="visible"/>
                                      </p:to>
                                    </p:set>
                                    <p:animEffect transition="in" filter="box(in)">
                                      <p:cBhvr>
                                        <p:cTn id="45" dur="500"/>
                                        <p:tgtEl>
                                          <p:spTgt spid="8704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ntr" presetSubtype="4" fill="hold" nodeType="clickEffect">
                                  <p:stCondLst>
                                    <p:cond delay="0"/>
                                  </p:stCondLst>
                                  <p:childTnLst>
                                    <p:set>
                                      <p:cBhvr>
                                        <p:cTn id="49" dur="1" fill="hold">
                                          <p:stCondLst>
                                            <p:cond delay="0"/>
                                          </p:stCondLst>
                                        </p:cTn>
                                        <p:tgtEl>
                                          <p:spTgt spid="87044">
                                            <p:txEl>
                                              <p:pRg st="10" end="10"/>
                                            </p:txEl>
                                          </p:spTgt>
                                        </p:tgtEl>
                                        <p:attrNameLst>
                                          <p:attrName>style.visibility</p:attrName>
                                        </p:attrNameLst>
                                      </p:cBhvr>
                                      <p:to>
                                        <p:strVal val="visible"/>
                                      </p:to>
                                    </p:set>
                                    <p:animEffect transition="in" filter="slide(fromBottom)">
                                      <p:cBhvr>
                                        <p:cTn id="50" dur="500"/>
                                        <p:tgtEl>
                                          <p:spTgt spid="87044">
                                            <p:txEl>
                                              <p:pRg st="10" end="1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4" fill="hold" nodeType="clickEffect">
                                  <p:stCondLst>
                                    <p:cond delay="0"/>
                                  </p:stCondLst>
                                  <p:childTnLst>
                                    <p:set>
                                      <p:cBhvr>
                                        <p:cTn id="54" dur="1" fill="hold">
                                          <p:stCondLst>
                                            <p:cond delay="0"/>
                                          </p:stCondLst>
                                        </p:cTn>
                                        <p:tgtEl>
                                          <p:spTgt spid="87044">
                                            <p:txEl>
                                              <p:pRg st="12" end="12"/>
                                            </p:txEl>
                                          </p:spTgt>
                                        </p:tgtEl>
                                        <p:attrNameLst>
                                          <p:attrName>style.visibility</p:attrName>
                                        </p:attrNameLst>
                                      </p:cBhvr>
                                      <p:to>
                                        <p:strVal val="visible"/>
                                      </p:to>
                                    </p:set>
                                    <p:animEffect transition="in" filter="slide(fromBottom)">
                                      <p:cBhvr>
                                        <p:cTn id="55" dur="500"/>
                                        <p:tgtEl>
                                          <p:spTgt spid="87044">
                                            <p:txEl>
                                              <p:pRg st="12" end="12"/>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nodeType="clickEffect">
                                  <p:stCondLst>
                                    <p:cond delay="0"/>
                                  </p:stCondLst>
                                  <p:childTnLst>
                                    <p:set>
                                      <p:cBhvr>
                                        <p:cTn id="59" dur="1" fill="hold">
                                          <p:stCondLst>
                                            <p:cond delay="0"/>
                                          </p:stCondLst>
                                        </p:cTn>
                                        <p:tgtEl>
                                          <p:spTgt spid="87050"/>
                                        </p:tgtEl>
                                        <p:attrNameLst>
                                          <p:attrName>style.visibility</p:attrName>
                                        </p:attrNameLst>
                                      </p:cBhvr>
                                      <p:to>
                                        <p:strVal val="visible"/>
                                      </p:to>
                                    </p:set>
                                    <p:animEffect transition="in" filter="box(in)">
                                      <p:cBhvr>
                                        <p:cTn id="60" dur="500"/>
                                        <p:tgtEl>
                                          <p:spTgt spid="87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228600"/>
            <a:ext cx="9144000" cy="1143000"/>
          </a:xfrm>
        </p:spPr>
        <p:txBody>
          <a:bodyPr/>
          <a:lstStyle/>
          <a:p>
            <a:pPr eaLnBrk="1" hangingPunct="1">
              <a:defRPr/>
            </a:pPr>
            <a:r>
              <a:rPr lang="en-GB" sz="2800" b="1" smtClean="0">
                <a:solidFill>
                  <a:srgbClr val="FFFF00"/>
                </a:solidFill>
                <a:effectLst>
                  <a:outerShdw blurRad="38100" dist="38100" dir="2700000" algn="tl">
                    <a:srgbClr val="000000"/>
                  </a:outerShdw>
                </a:effectLst>
                <a:cs typeface="Times New Roman" pitchFamily="18" charset="0"/>
              </a:rPr>
              <a:t>Combination of Alloys and the Environment Subject to Dealloying and Elements Preferentially Removed</a:t>
            </a:r>
            <a:r>
              <a:rPr lang="en-US" smtClean="0"/>
              <a:t> </a:t>
            </a:r>
          </a:p>
        </p:txBody>
      </p:sp>
      <p:graphicFrame>
        <p:nvGraphicFramePr>
          <p:cNvPr id="96293" name="Group 37"/>
          <p:cNvGraphicFramePr>
            <a:graphicFrameLocks noGrp="1"/>
          </p:cNvGraphicFramePr>
          <p:nvPr>
            <p:ph type="tbl" idx="1"/>
          </p:nvPr>
        </p:nvGraphicFramePr>
        <p:xfrm>
          <a:off x="228600" y="1600200"/>
          <a:ext cx="8915400" cy="5038970"/>
        </p:xfrm>
        <a:graphic>
          <a:graphicData uri="http://schemas.openxmlformats.org/drawingml/2006/table">
            <a:tbl>
              <a:tblPr/>
              <a:tblGrid>
                <a:gridCol w="1828800"/>
                <a:gridCol w="4191000"/>
                <a:gridCol w="2895600"/>
              </a:tblGrid>
              <a:tr h="9448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bg1"/>
                          </a:solidFill>
                          <a:effectLst/>
                          <a:latin typeface="Arial" charset="0"/>
                          <a:cs typeface="Times New Roman" pitchFamily="18" charset="0"/>
                        </a:rPr>
                        <a:t>Alloy</a:t>
                      </a:r>
                      <a:r>
                        <a:rPr kumimoji="0" lang="en-US" sz="2800" b="0" i="0" u="none" strike="noStrike" cap="none" normalizeH="0" baseline="0" smtClean="0">
                          <a:ln>
                            <a:noFill/>
                          </a:ln>
                          <a:solidFill>
                            <a:schemeClr val="bg1"/>
                          </a:solidFill>
                          <a:effectLst/>
                          <a:latin typeface="Arial" charset="0"/>
                        </a:rPr>
                        <a:t>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bg1"/>
                          </a:solidFill>
                          <a:effectLst/>
                          <a:latin typeface="Arial" charset="0"/>
                          <a:cs typeface="Times New Roman" pitchFamily="18" charset="0"/>
                        </a:rPr>
                        <a:t>Environment</a:t>
                      </a:r>
                      <a:r>
                        <a:rPr kumimoji="0" lang="en-US" sz="2800" b="0" i="0" u="none" strike="noStrike" cap="none" normalizeH="0" baseline="0" smtClean="0">
                          <a:ln>
                            <a:noFill/>
                          </a:ln>
                          <a:solidFill>
                            <a:schemeClr val="bg1"/>
                          </a:solidFill>
                          <a:effectLst/>
                          <a:latin typeface="Arial" charset="0"/>
                        </a:rPr>
                        <a:t>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bg1"/>
                          </a:solidFill>
                          <a:effectLst/>
                          <a:latin typeface="Arial" charset="0"/>
                          <a:cs typeface="Times New Roman" pitchFamily="18" charset="0"/>
                        </a:rPr>
                        <a:t>Element removed</a:t>
                      </a:r>
                      <a:r>
                        <a:rPr kumimoji="0" lang="en-US" sz="2800" b="0" i="0" u="none" strike="noStrike" cap="none" normalizeH="0" baseline="0" smtClean="0">
                          <a:ln>
                            <a:noFill/>
                          </a:ln>
                          <a:solidFill>
                            <a:schemeClr val="bg1"/>
                          </a:solidFill>
                          <a:effectLst/>
                          <a:latin typeface="Arial" charset="0"/>
                        </a:rPr>
                        <a:t>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bg1"/>
                          </a:solidFill>
                          <a:effectLst/>
                          <a:latin typeface="Arial" charset="0"/>
                          <a:cs typeface="Times New Roman" pitchFamily="18" charset="0"/>
                        </a:rPr>
                        <a:t>Brasses</a:t>
                      </a:r>
                      <a:r>
                        <a:rPr kumimoji="0" lang="en-US" sz="2000" b="1" i="0" u="none" strike="noStrike" cap="none" normalizeH="0" baseline="0" smtClean="0">
                          <a:ln>
                            <a:noFill/>
                          </a:ln>
                          <a:solidFill>
                            <a:schemeClr val="bg1"/>
                          </a:solidFill>
                          <a:effectLst/>
                          <a:latin typeface="Arial" charset="0"/>
                        </a:rPr>
                        <a:t>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bg1"/>
                          </a:solidFill>
                          <a:effectLst/>
                          <a:latin typeface="Arial" charset="0"/>
                          <a:cs typeface="Times New Roman" pitchFamily="18" charset="0"/>
                        </a:rPr>
                        <a:t>Many Waters, especially under Stagnant conditions </a:t>
                      </a:r>
                      <a:endParaRPr kumimoji="0" lang="en-US" sz="2000" b="1" i="0" u="none" strike="noStrike" cap="none" normalizeH="0" baseline="0" smtClean="0">
                        <a:ln>
                          <a:noFill/>
                        </a:ln>
                        <a:solidFill>
                          <a:schemeClr val="bg1"/>
                        </a:solidFill>
                        <a:effectLst/>
                        <a:latin typeface="Arial" charset="0"/>
                        <a:cs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bg1"/>
                          </a:solidFill>
                          <a:effectLst/>
                          <a:latin typeface="Arial" charset="0"/>
                          <a:cs typeface="Times New Roman" pitchFamily="18" charset="0"/>
                        </a:rPr>
                        <a:t>Zinc (dezincification)</a:t>
                      </a:r>
                      <a:r>
                        <a:rPr kumimoji="0" lang="en-US" sz="2000" b="1" i="0" u="none" strike="noStrike" cap="none" normalizeH="0" baseline="0" smtClean="0">
                          <a:ln>
                            <a:noFill/>
                          </a:ln>
                          <a:solidFill>
                            <a:schemeClr val="bg1"/>
                          </a:solidFill>
                          <a:effectLst/>
                          <a:latin typeface="Arial" charset="0"/>
                        </a:rPr>
                        <a:t>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0FF00"/>
                          </a:solidFill>
                          <a:effectLst/>
                          <a:latin typeface="Arial" charset="0"/>
                          <a:cs typeface="Times New Roman" pitchFamily="18" charset="0"/>
                        </a:rPr>
                        <a:t>Gray iron</a:t>
                      </a:r>
                      <a:r>
                        <a:rPr kumimoji="0" lang="en-US" sz="2000" b="1" i="0" u="none" strike="noStrike" cap="none" normalizeH="0" baseline="0" smtClean="0">
                          <a:ln>
                            <a:noFill/>
                          </a:ln>
                          <a:solidFill>
                            <a:srgbClr val="00FF00"/>
                          </a:solidFill>
                          <a:effectLst/>
                          <a:latin typeface="Arial" charset="0"/>
                        </a:rPr>
                        <a:t>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0FF00"/>
                          </a:solidFill>
                          <a:effectLst/>
                          <a:latin typeface="Arial" charset="0"/>
                          <a:cs typeface="Times New Roman" pitchFamily="18" charset="0"/>
                        </a:rPr>
                        <a:t>Soils, many waters </a:t>
                      </a:r>
                      <a:endParaRPr kumimoji="0" lang="en-US" sz="2000" b="1" i="0" u="none" strike="noStrike" cap="none" normalizeH="0" baseline="0" smtClean="0">
                        <a:ln>
                          <a:noFill/>
                        </a:ln>
                        <a:solidFill>
                          <a:srgbClr val="00FF00"/>
                        </a:solidFill>
                        <a:effectLst/>
                        <a:latin typeface="Arial" charset="0"/>
                        <a:cs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0FF00"/>
                          </a:solidFill>
                          <a:effectLst/>
                          <a:latin typeface="Arial" charset="0"/>
                          <a:cs typeface="Times New Roman" pitchFamily="18" charset="0"/>
                        </a:rPr>
                        <a:t>Iron (graphite corrosion</a:t>
                      </a:r>
                      <a:r>
                        <a:rPr kumimoji="0" lang="en-US" sz="2000" b="1" i="0" u="none" strike="noStrike" cap="none" normalizeH="0" baseline="0" smtClean="0">
                          <a:ln>
                            <a:noFill/>
                          </a:ln>
                          <a:solidFill>
                            <a:srgbClr val="00FF00"/>
                          </a:solidFill>
                          <a:effectLst/>
                          <a:latin typeface="Arial" charset="0"/>
                        </a:rPr>
                        <a:t>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bg1"/>
                          </a:solidFill>
                          <a:effectLst/>
                          <a:latin typeface="Arial" charset="0"/>
                          <a:cs typeface="Times New Roman" pitchFamily="18" charset="0"/>
                        </a:rPr>
                        <a:t>Aluminum bronzes</a:t>
                      </a:r>
                      <a:r>
                        <a:rPr kumimoji="0" lang="en-US" sz="2000" b="1" i="0" u="none" strike="noStrike" cap="none" normalizeH="0" baseline="0" smtClean="0">
                          <a:ln>
                            <a:noFill/>
                          </a:ln>
                          <a:solidFill>
                            <a:schemeClr val="bg1"/>
                          </a:solidFill>
                          <a:effectLst/>
                          <a:latin typeface="Arial" charset="0"/>
                        </a:rPr>
                        <a:t>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bg1"/>
                          </a:solidFill>
                          <a:effectLst/>
                          <a:latin typeface="Arial" charset="0"/>
                          <a:cs typeface="Times New Roman" pitchFamily="18" charset="0"/>
                        </a:rPr>
                        <a:t>HF, acids containing chloride ions </a:t>
                      </a:r>
                      <a:endParaRPr kumimoji="0" lang="en-US" sz="2000" b="1" i="0" u="none" strike="noStrike" cap="none" normalizeH="0" baseline="0" smtClean="0">
                        <a:ln>
                          <a:noFill/>
                        </a:ln>
                        <a:solidFill>
                          <a:schemeClr val="bg1"/>
                        </a:solidFill>
                        <a:effectLst/>
                        <a:latin typeface="Arial" charset="0"/>
                        <a:cs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bg1"/>
                          </a:solidFill>
                          <a:effectLst/>
                          <a:latin typeface="Arial" charset="0"/>
                          <a:cs typeface="Times New Roman" pitchFamily="18" charset="0"/>
                        </a:rPr>
                        <a:t>Aluminium </a:t>
                      </a:r>
                      <a:endParaRPr kumimoji="0" lang="en-US" sz="2000" b="1" i="0" u="none" strike="noStrike" cap="none" normalizeH="0" baseline="0" smtClean="0">
                        <a:ln>
                          <a:noFill/>
                        </a:ln>
                        <a:solidFill>
                          <a:schemeClr val="bg1"/>
                        </a:solidFill>
                        <a:effectLst/>
                        <a:latin typeface="Arial" charset="0"/>
                        <a:cs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0FF00"/>
                          </a:solidFill>
                          <a:effectLst/>
                          <a:latin typeface="Arial" charset="0"/>
                          <a:cs typeface="Times New Roman" pitchFamily="18" charset="0"/>
                        </a:rPr>
                        <a:t>Silicon bronzes</a:t>
                      </a:r>
                      <a:r>
                        <a:rPr kumimoji="0" lang="en-US" sz="2000" b="1" i="0" u="none" strike="noStrike" cap="none" normalizeH="0" baseline="0" smtClean="0">
                          <a:ln>
                            <a:noFill/>
                          </a:ln>
                          <a:solidFill>
                            <a:srgbClr val="00FF00"/>
                          </a:solidFill>
                          <a:effectLst/>
                          <a:latin typeface="Arial" charset="0"/>
                        </a:rPr>
                        <a:t>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0FF00"/>
                          </a:solidFill>
                          <a:effectLst/>
                          <a:latin typeface="Arial" charset="0"/>
                          <a:cs typeface="Times New Roman" pitchFamily="18" charset="0"/>
                        </a:rPr>
                        <a:t>High temperature steam and acidic species </a:t>
                      </a:r>
                      <a:endParaRPr kumimoji="0" lang="en-US" sz="2000" b="1" i="0" u="none" strike="noStrike" cap="none" normalizeH="0" baseline="0" smtClean="0">
                        <a:ln>
                          <a:noFill/>
                        </a:ln>
                        <a:solidFill>
                          <a:srgbClr val="00FF00"/>
                        </a:solidFill>
                        <a:effectLst/>
                        <a:latin typeface="Arial" charset="0"/>
                        <a:cs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FF00"/>
                          </a:solidFill>
                          <a:effectLst/>
                          <a:latin typeface="Arial Unicode MS" pitchFamily="34" charset="-128"/>
                          <a:ea typeface="Arial Unicode MS" pitchFamily="34" charset="-128"/>
                          <a:cs typeface="Arial Unicode MS" pitchFamily="34" charset="-128"/>
                        </a:rPr>
                        <a:t>Silicon (desiliconification )</a:t>
                      </a:r>
                      <a:endParaRPr kumimoji="0" lang="en-US" sz="2000" b="1" i="0" u="none" strike="noStrike" cap="none" normalizeH="0" baseline="0" smtClean="0">
                        <a:ln>
                          <a:noFill/>
                        </a:ln>
                        <a:solidFill>
                          <a:srgbClr val="00FF00"/>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bg1"/>
                          </a:solidFill>
                          <a:effectLst/>
                          <a:latin typeface="Arial" charset="0"/>
                          <a:cs typeface="Times New Roman" pitchFamily="18" charset="0"/>
                        </a:rPr>
                        <a:t>Tin bronzes</a:t>
                      </a:r>
                      <a:r>
                        <a:rPr kumimoji="0" lang="en-US" sz="2800" b="1" i="0" u="none" strike="noStrike" cap="none" normalizeH="0" baseline="0" smtClean="0">
                          <a:ln>
                            <a:noFill/>
                          </a:ln>
                          <a:solidFill>
                            <a:schemeClr val="bg1"/>
                          </a:solidFill>
                          <a:effectLst/>
                          <a:latin typeface="Arial" charset="0"/>
                        </a:rPr>
                        <a:t>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bg1"/>
                          </a:solidFill>
                          <a:effectLst/>
                          <a:latin typeface="Arial" charset="0"/>
                          <a:cs typeface="Times New Roman" pitchFamily="18" charset="0"/>
                        </a:rPr>
                        <a:t>Hot brine or steam </a:t>
                      </a:r>
                      <a:endParaRPr kumimoji="0" lang="en-US" sz="2000" b="1" i="0" u="none" strike="noStrike" cap="none" normalizeH="0" baseline="0" smtClean="0">
                        <a:ln>
                          <a:noFill/>
                        </a:ln>
                        <a:solidFill>
                          <a:schemeClr val="bg1"/>
                        </a:solidFill>
                        <a:effectLst/>
                        <a:latin typeface="Arial" charset="0"/>
                        <a:cs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bg1"/>
                          </a:solidFill>
                          <a:effectLst/>
                          <a:latin typeface="Arial" charset="0"/>
                          <a:cs typeface="Times New Roman" pitchFamily="18" charset="0"/>
                        </a:rPr>
                        <a:t>Tin (destannification )</a:t>
                      </a:r>
                      <a:r>
                        <a:rPr kumimoji="0" lang="en-US" sz="2000" b="1" i="0" u="none" strike="noStrike" cap="none" normalizeH="0" baseline="0" smtClean="0">
                          <a:ln>
                            <a:noFill/>
                          </a:ln>
                          <a:solidFill>
                            <a:schemeClr val="bg1"/>
                          </a:solidFill>
                          <a:effectLst/>
                          <a:latin typeface="Arial" charset="0"/>
                        </a:rPr>
                        <a:t>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FF00"/>
                          </a:solidFill>
                          <a:effectLst/>
                          <a:latin typeface="Arial" charset="0"/>
                          <a:ea typeface="Arial Unicode MS" pitchFamily="34" charset="-128"/>
                          <a:cs typeface="Arial Unicode MS" pitchFamily="34" charset="-128"/>
                        </a:rPr>
                        <a:t>Copper nickels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FF00"/>
                          </a:solidFill>
                          <a:effectLst/>
                          <a:latin typeface="Arial" charset="0"/>
                          <a:ea typeface="Arial Unicode MS" pitchFamily="34" charset="-128"/>
                          <a:cs typeface="Arial Unicode MS" pitchFamily="34" charset="-128"/>
                        </a:rPr>
                        <a:t>Copper nickels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FF00"/>
                          </a:solidFill>
                          <a:effectLst/>
                          <a:latin typeface="Arial" charset="0"/>
                          <a:ea typeface="Arial Unicode MS" pitchFamily="34" charset="-128"/>
                          <a:cs typeface="Arial Unicode MS" pitchFamily="34" charset="-128"/>
                        </a:rPr>
                        <a:t>Copper nickels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checkerboard(across)">
                                      <p:cBhvr>
                                        <p:cTn id="7" dur="500"/>
                                        <p:tgtEl>
                                          <p:spTgt spid="96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6293"/>
                                        </p:tgtEl>
                                        <p:attrNameLst>
                                          <p:attrName>style.visibility</p:attrName>
                                        </p:attrNameLst>
                                      </p:cBhvr>
                                      <p:to>
                                        <p:strVal val="visible"/>
                                      </p:to>
                                    </p:set>
                                    <p:animEffect transition="in" filter="wipe(up)">
                                      <p:cBhvr>
                                        <p:cTn id="12" dur="1000"/>
                                        <p:tgtEl>
                                          <p:spTgt spid="96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066800" y="228600"/>
            <a:ext cx="7467600" cy="685800"/>
          </a:xfrm>
        </p:spPr>
        <p:txBody>
          <a:bodyPr/>
          <a:lstStyle/>
          <a:p>
            <a:pPr eaLnBrk="1" hangingPunct="1">
              <a:defRPr/>
            </a:pPr>
            <a:r>
              <a:rPr lang="en-US" sz="3600" b="1" smtClean="0">
                <a:solidFill>
                  <a:srgbClr val="FFFF00"/>
                </a:solidFill>
                <a:effectLst>
                  <a:outerShdw blurRad="38100" dist="38100" dir="2700000" algn="tl">
                    <a:srgbClr val="000000"/>
                  </a:outerShdw>
                </a:effectLst>
              </a:rPr>
              <a:t>Control - Dealloying</a:t>
            </a:r>
          </a:p>
        </p:txBody>
      </p:sp>
      <p:sp>
        <p:nvSpPr>
          <p:cNvPr id="97283" name="Rectangle 3"/>
          <p:cNvSpPr>
            <a:spLocks noGrp="1" noChangeArrowheads="1"/>
          </p:cNvSpPr>
          <p:nvPr>
            <p:ph type="body" idx="1"/>
          </p:nvPr>
        </p:nvSpPr>
        <p:spPr>
          <a:xfrm>
            <a:off x="0" y="1371600"/>
            <a:ext cx="8991600" cy="4800600"/>
          </a:xfrm>
        </p:spPr>
        <p:txBody>
          <a:bodyPr/>
          <a:lstStyle/>
          <a:p>
            <a:pPr eaLnBrk="1" hangingPunct="1">
              <a:lnSpc>
                <a:spcPct val="90000"/>
              </a:lnSpc>
              <a:buFontTx/>
              <a:buBlip>
                <a:blip r:embed="rId3"/>
              </a:buBlip>
            </a:pPr>
            <a:r>
              <a:rPr lang="en-GB" sz="2800" smtClean="0">
                <a:solidFill>
                  <a:schemeClr val="bg1"/>
                </a:solidFill>
                <a:cs typeface="Times New Roman" pitchFamily="18" charset="0"/>
              </a:rPr>
              <a:t>Coating the material</a:t>
            </a:r>
          </a:p>
          <a:p>
            <a:pPr eaLnBrk="1" hangingPunct="1">
              <a:lnSpc>
                <a:spcPct val="90000"/>
              </a:lnSpc>
              <a:buFontTx/>
              <a:buBlip>
                <a:blip r:embed="rId3"/>
              </a:buBlip>
            </a:pPr>
            <a:r>
              <a:rPr lang="en-GB" sz="2800" smtClean="0">
                <a:solidFill>
                  <a:srgbClr val="00FF00"/>
                </a:solidFill>
                <a:ea typeface="Arial Unicode MS" pitchFamily="34" charset="-128"/>
                <a:cs typeface="Arial Unicode MS" pitchFamily="34" charset="-128"/>
              </a:rPr>
              <a:t>Reducing the aggressiveness of the environment</a:t>
            </a:r>
          </a:p>
          <a:p>
            <a:pPr eaLnBrk="1" hangingPunct="1">
              <a:lnSpc>
                <a:spcPct val="90000"/>
              </a:lnSpc>
              <a:buFontTx/>
              <a:buBlip>
                <a:blip r:embed="rId3"/>
              </a:buBlip>
            </a:pPr>
            <a:r>
              <a:rPr lang="en-GB" sz="2800" smtClean="0">
                <a:solidFill>
                  <a:schemeClr val="bg1"/>
                </a:solidFill>
                <a:cs typeface="Times New Roman" pitchFamily="18" charset="0"/>
              </a:rPr>
              <a:t>Use of cathodic protection</a:t>
            </a:r>
            <a:r>
              <a:rPr lang="en-US" sz="2800" smtClean="0">
                <a:solidFill>
                  <a:schemeClr val="bg1"/>
                </a:solidFill>
                <a:ea typeface="Arial Unicode MS" pitchFamily="34" charset="-128"/>
                <a:cs typeface="Arial Unicode MS" pitchFamily="34" charset="-128"/>
              </a:rPr>
              <a:t> </a:t>
            </a:r>
          </a:p>
          <a:p>
            <a:pPr eaLnBrk="1" hangingPunct="1">
              <a:lnSpc>
                <a:spcPct val="90000"/>
              </a:lnSpc>
              <a:buFontTx/>
              <a:buBlip>
                <a:blip r:embed="rId3"/>
              </a:buBlip>
            </a:pPr>
            <a:r>
              <a:rPr lang="en-GB" sz="2800" smtClean="0">
                <a:solidFill>
                  <a:srgbClr val="00FF00"/>
                </a:solidFill>
                <a:ea typeface="Arial Unicode MS" pitchFamily="34" charset="-128"/>
                <a:cs typeface="Arial Unicode MS" pitchFamily="34" charset="-128"/>
              </a:rPr>
              <a:t>Select metals/alloys that are more resistant to dealloying</a:t>
            </a:r>
          </a:p>
          <a:p>
            <a:pPr eaLnBrk="1" hangingPunct="1">
              <a:lnSpc>
                <a:spcPct val="90000"/>
              </a:lnSpc>
              <a:buFontTx/>
              <a:buNone/>
            </a:pPr>
            <a:endParaRPr lang="en-GB" sz="2800" smtClean="0">
              <a:solidFill>
                <a:srgbClr val="00FF00"/>
              </a:solidFill>
              <a:ea typeface="Arial Unicode MS" pitchFamily="34" charset="-128"/>
              <a:cs typeface="Arial Unicode MS" pitchFamily="34" charset="-128"/>
            </a:endParaRPr>
          </a:p>
          <a:p>
            <a:pPr marL="1493838" lvl="1" indent="-1036638" eaLnBrk="1" hangingPunct="1">
              <a:lnSpc>
                <a:spcPct val="90000"/>
              </a:lnSpc>
              <a:buFontTx/>
              <a:buNone/>
            </a:pPr>
            <a:r>
              <a:rPr lang="en-GB" sz="2400" smtClean="0">
                <a:solidFill>
                  <a:schemeClr val="bg1"/>
                </a:solidFill>
                <a:ea typeface="Arial Unicode MS" pitchFamily="34" charset="-128"/>
                <a:cs typeface="Arial Unicode MS" pitchFamily="34" charset="-128"/>
              </a:rPr>
              <a:t>    e.g., Inhibited brass is more resistant to  dezincification that alpha brass </a:t>
            </a:r>
          </a:p>
          <a:p>
            <a:pPr marL="1493838" lvl="1" indent="-1036638" eaLnBrk="1" hangingPunct="1">
              <a:lnSpc>
                <a:spcPct val="90000"/>
              </a:lnSpc>
              <a:buFontTx/>
              <a:buNone/>
            </a:pPr>
            <a:r>
              <a:rPr lang="en-GB" sz="2400" smtClean="0">
                <a:solidFill>
                  <a:schemeClr val="bg1"/>
                </a:solidFill>
                <a:ea typeface="Arial Unicode MS" pitchFamily="34" charset="-128"/>
                <a:cs typeface="Arial Unicode MS" pitchFamily="34" charset="-128"/>
              </a:rPr>
              <a:t>            </a:t>
            </a:r>
            <a:r>
              <a:rPr lang="en-GB" sz="2400" smtClean="0">
                <a:solidFill>
                  <a:srgbClr val="00FF00"/>
                </a:solidFill>
                <a:ea typeface="Arial Unicode MS" pitchFamily="34" charset="-128"/>
                <a:cs typeface="Arial Unicode MS" pitchFamily="34" charset="-128"/>
              </a:rPr>
              <a:t>Ductile iron is more resistant to graphitic corrosion  than gray cast iron.</a:t>
            </a:r>
          </a:p>
          <a:p>
            <a:pPr eaLnBrk="1" hangingPunct="1">
              <a:lnSpc>
                <a:spcPct val="90000"/>
              </a:lnSpc>
              <a:buFontTx/>
              <a:buNone/>
            </a:pPr>
            <a:endParaRPr lang="en-GB" sz="2800" smtClean="0">
              <a:solidFill>
                <a:srgbClr val="00FF00"/>
              </a:solidFill>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nodeType="clickEffect">
                                  <p:stCondLst>
                                    <p:cond delay="0"/>
                                  </p:stCondLst>
                                  <p:childTnLst>
                                    <p:set>
                                      <p:cBhvr>
                                        <p:cTn id="10" dur="1" fill="hold">
                                          <p:stCondLst>
                                            <p:cond delay="0"/>
                                          </p:stCondLst>
                                        </p:cTn>
                                        <p:tgtEl>
                                          <p:spTgt spid="97283">
                                            <p:txEl>
                                              <p:pRg st="0" end="0"/>
                                            </p:txEl>
                                          </p:spTgt>
                                        </p:tgtEl>
                                        <p:attrNameLst>
                                          <p:attrName>style.visibility</p:attrName>
                                        </p:attrNameLst>
                                      </p:cBhvr>
                                      <p:to>
                                        <p:strVal val="visible"/>
                                      </p:to>
                                    </p:set>
                                    <p:animEffect transition="in" filter="slide(fromBottom)">
                                      <p:cBhvr>
                                        <p:cTn id="11" dur="500"/>
                                        <p:tgtEl>
                                          <p:spTgt spid="9728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97283">
                                            <p:txEl>
                                              <p:pRg st="1" end="1"/>
                                            </p:txEl>
                                          </p:spTgt>
                                        </p:tgtEl>
                                        <p:attrNameLst>
                                          <p:attrName>style.visibility</p:attrName>
                                        </p:attrNameLst>
                                      </p:cBhvr>
                                      <p:to>
                                        <p:strVal val="visible"/>
                                      </p:to>
                                    </p:set>
                                    <p:animEffect transition="in" filter="slide(fromBottom)">
                                      <p:cBhvr>
                                        <p:cTn id="16" dur="500"/>
                                        <p:tgtEl>
                                          <p:spTgt spid="9728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97283">
                                            <p:txEl>
                                              <p:pRg st="2" end="2"/>
                                            </p:txEl>
                                          </p:spTgt>
                                        </p:tgtEl>
                                        <p:attrNameLst>
                                          <p:attrName>style.visibility</p:attrName>
                                        </p:attrNameLst>
                                      </p:cBhvr>
                                      <p:to>
                                        <p:strVal val="visible"/>
                                      </p:to>
                                    </p:set>
                                    <p:animEffect transition="in" filter="slide(fromBottom)">
                                      <p:cBhvr>
                                        <p:cTn id="21" dur="500"/>
                                        <p:tgtEl>
                                          <p:spTgt spid="9728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97283">
                                            <p:txEl>
                                              <p:pRg st="3" end="3"/>
                                            </p:txEl>
                                          </p:spTgt>
                                        </p:tgtEl>
                                        <p:attrNameLst>
                                          <p:attrName>style.visibility</p:attrName>
                                        </p:attrNameLst>
                                      </p:cBhvr>
                                      <p:to>
                                        <p:strVal val="visible"/>
                                      </p:to>
                                    </p:set>
                                    <p:animEffect transition="in" filter="slide(fromBottom)">
                                      <p:cBhvr>
                                        <p:cTn id="26" dur="500"/>
                                        <p:tgtEl>
                                          <p:spTgt spid="9728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nodeType="clickEffect">
                                  <p:stCondLst>
                                    <p:cond delay="0"/>
                                  </p:stCondLst>
                                  <p:childTnLst>
                                    <p:set>
                                      <p:cBhvr>
                                        <p:cTn id="30" dur="1" fill="hold">
                                          <p:stCondLst>
                                            <p:cond delay="0"/>
                                          </p:stCondLst>
                                        </p:cTn>
                                        <p:tgtEl>
                                          <p:spTgt spid="97283">
                                            <p:txEl>
                                              <p:pRg st="5" end="5"/>
                                            </p:txEl>
                                          </p:spTgt>
                                        </p:tgtEl>
                                        <p:attrNameLst>
                                          <p:attrName>style.visibility</p:attrName>
                                        </p:attrNameLst>
                                      </p:cBhvr>
                                      <p:to>
                                        <p:strVal val="visible"/>
                                      </p:to>
                                    </p:set>
                                    <p:anim calcmode="lin" valueType="num">
                                      <p:cBhvr additive="base">
                                        <p:cTn id="31" dur="1000" fill="hold"/>
                                        <p:tgtEl>
                                          <p:spTgt spid="9728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972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nodeType="clickEffect">
                                  <p:stCondLst>
                                    <p:cond delay="0"/>
                                  </p:stCondLst>
                                  <p:childTnLst>
                                    <p:set>
                                      <p:cBhvr>
                                        <p:cTn id="36" dur="1" fill="hold">
                                          <p:stCondLst>
                                            <p:cond delay="0"/>
                                          </p:stCondLst>
                                        </p:cTn>
                                        <p:tgtEl>
                                          <p:spTgt spid="97283">
                                            <p:txEl>
                                              <p:pRg st="6" end="6"/>
                                            </p:txEl>
                                          </p:spTgt>
                                        </p:tgtEl>
                                        <p:attrNameLst>
                                          <p:attrName>style.visibility</p:attrName>
                                        </p:attrNameLst>
                                      </p:cBhvr>
                                      <p:to>
                                        <p:strVal val="visible"/>
                                      </p:to>
                                    </p:set>
                                    <p:anim calcmode="lin" valueType="num">
                                      <p:cBhvr additive="base">
                                        <p:cTn id="37" dur="1000" fill="hold"/>
                                        <p:tgtEl>
                                          <p:spTgt spid="9728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9728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62000" y="0"/>
            <a:ext cx="7772400" cy="1143000"/>
          </a:xfrm>
        </p:spPr>
        <p:txBody>
          <a:bodyPr lIns="92075" tIns="46038" rIns="92075" bIns="46038"/>
          <a:lstStyle/>
          <a:p>
            <a:pPr eaLnBrk="1" hangingPunct="1">
              <a:defRPr/>
            </a:pPr>
            <a:r>
              <a:rPr lang="en-US" sz="3600" b="1" smtClean="0">
                <a:solidFill>
                  <a:srgbClr val="FFFF00"/>
                </a:solidFill>
                <a:effectLst>
                  <a:outerShdw blurRad="38100" dist="38100" dir="2700000" algn="tl">
                    <a:srgbClr val="000000"/>
                  </a:outerShdw>
                </a:effectLst>
                <a:cs typeface="Times New Roman" pitchFamily="18" charset="0"/>
              </a:rPr>
              <a:t>Intergranular Corrosion</a:t>
            </a:r>
            <a:r>
              <a:rPr lang="en-US" smtClean="0"/>
              <a:t> </a:t>
            </a:r>
          </a:p>
        </p:txBody>
      </p:sp>
      <p:sp>
        <p:nvSpPr>
          <p:cNvPr id="98307" name="Rectangle 3"/>
          <p:cNvSpPr>
            <a:spLocks noChangeArrowheads="1"/>
          </p:cNvSpPr>
          <p:nvPr/>
        </p:nvSpPr>
        <p:spPr bwMode="auto">
          <a:xfrm>
            <a:off x="685800" y="1219200"/>
            <a:ext cx="8229600"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buClr>
                <a:schemeClr val="tx2"/>
              </a:buClr>
              <a:buSzPct val="75000"/>
              <a:buFont typeface="Wingdings" pitchFamily="2" charset="2"/>
              <a:buNone/>
            </a:pPr>
            <a:r>
              <a:rPr lang="en-US" sz="2400">
                <a:solidFill>
                  <a:schemeClr val="bg1"/>
                </a:solidFill>
                <a:ea typeface="Arial Unicode MS" pitchFamily="34" charset="-128"/>
                <a:cs typeface="Arial Unicode MS" pitchFamily="34" charset="-128"/>
              </a:rPr>
              <a:t>This is preferential attack of the grain boundaries of the crystals that form the metal. </a:t>
            </a:r>
          </a:p>
          <a:p>
            <a:pPr>
              <a:spcBef>
                <a:spcPct val="20000"/>
              </a:spcBef>
              <a:buClr>
                <a:schemeClr val="tx2"/>
              </a:buClr>
              <a:buSzPct val="75000"/>
              <a:buFont typeface="Wingdings" pitchFamily="2" charset="2"/>
              <a:buNone/>
            </a:pPr>
            <a:r>
              <a:rPr lang="en-US" sz="2400">
                <a:solidFill>
                  <a:srgbClr val="00FF00"/>
                </a:solidFill>
                <a:ea typeface="Arial Unicode MS" pitchFamily="34" charset="-128"/>
                <a:cs typeface="Arial Unicode MS" pitchFamily="34" charset="-128"/>
              </a:rPr>
              <a:t>It is caused by the physical and chemical differences between the centers and edges of the grain. </a:t>
            </a:r>
          </a:p>
        </p:txBody>
      </p:sp>
      <p:sp>
        <p:nvSpPr>
          <p:cNvPr id="98308" name="Rectangle 4"/>
          <p:cNvSpPr>
            <a:spLocks noChangeArrowheads="1"/>
          </p:cNvSpPr>
          <p:nvPr/>
        </p:nvSpPr>
        <p:spPr bwMode="auto">
          <a:xfrm>
            <a:off x="0" y="3200400"/>
            <a:ext cx="9144000" cy="301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400">
                <a:solidFill>
                  <a:schemeClr val="bg1"/>
                </a:solidFill>
                <a:cs typeface="Times New Roman" pitchFamily="18" charset="0"/>
              </a:rPr>
              <a:t>Grain boundary effects are of little or no consequence in most applications of metals.  </a:t>
            </a:r>
          </a:p>
          <a:p>
            <a:pPr algn="ctr">
              <a:defRPr/>
            </a:pPr>
            <a:endParaRPr lang="en-US" sz="2400">
              <a:solidFill>
                <a:schemeClr val="bg1"/>
              </a:solidFill>
              <a:cs typeface="Times New Roman" pitchFamily="18" charset="0"/>
            </a:endParaRPr>
          </a:p>
          <a:p>
            <a:pPr algn="ctr">
              <a:defRPr/>
            </a:pPr>
            <a:r>
              <a:rPr lang="en-US" sz="2400">
                <a:solidFill>
                  <a:srgbClr val="00FF00"/>
                </a:solidFill>
                <a:cs typeface="Times New Roman" pitchFamily="18" charset="0"/>
              </a:rPr>
              <a:t>If a metal corrodes, uniform attack results since grain boundaries are only slightly more reactive than the matrix.  </a:t>
            </a:r>
          </a:p>
          <a:p>
            <a:pPr>
              <a:defRPr/>
            </a:pPr>
            <a:endParaRPr lang="en-US" sz="2400">
              <a:solidFill>
                <a:srgbClr val="00FF00"/>
              </a:solidFill>
              <a:cs typeface="Times New Roman" pitchFamily="18" charset="0"/>
            </a:endParaRPr>
          </a:p>
          <a:p>
            <a:pPr algn="ctr">
              <a:defRPr/>
            </a:pPr>
            <a:r>
              <a:rPr lang="en-US" sz="2400">
                <a:solidFill>
                  <a:schemeClr val="bg1"/>
                </a:solidFill>
                <a:cs typeface="Times New Roman" pitchFamily="18" charset="0"/>
              </a:rPr>
              <a:t>However, under certain conditions grain interfaces are very reactive and intergranular corrosion results.</a:t>
            </a:r>
            <a:r>
              <a:rPr lang="en-US" sz="2400" b="1">
                <a:solidFill>
                  <a:srgbClr val="F8F8F8"/>
                </a:solidFill>
                <a:effectLst>
                  <a:outerShdw blurRad="38100" dist="38100" dir="2700000" algn="tl">
                    <a:srgbClr val="000000"/>
                  </a:outerShdw>
                </a:effectLst>
                <a:latin typeface="Times New Roman" pitchFamily="18" charset="0"/>
                <a:cs typeface="Times New Roman" pitchFamily="18" charset="0"/>
              </a:rPr>
              <a:t>  </a:t>
            </a:r>
            <a:endParaRPr lang="en-US" sz="2400" b="1">
              <a:solidFill>
                <a:srgbClr val="F8F8F8"/>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Effect transition="in" filter="box(out)">
                                      <p:cBhvr>
                                        <p:cTn id="7" dur="500"/>
                                        <p:tgtEl>
                                          <p:spTgt spid="9830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307">
                                            <p:txEl>
                                              <p:pRg st="0" end="0"/>
                                            </p:txEl>
                                          </p:spTgt>
                                        </p:tgtEl>
                                        <p:attrNameLst>
                                          <p:attrName>style.visibility</p:attrName>
                                        </p:attrNameLst>
                                      </p:cBhvr>
                                      <p:to>
                                        <p:strVal val="visible"/>
                                      </p:to>
                                    </p:set>
                                    <p:animEffect transition="in" filter="wipe(left)">
                                      <p:cBhvr>
                                        <p:cTn id="12" dur="500"/>
                                        <p:tgtEl>
                                          <p:spTgt spid="983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8307">
                                            <p:txEl>
                                              <p:pRg st="1" end="1"/>
                                            </p:txEl>
                                          </p:spTgt>
                                        </p:tgtEl>
                                        <p:attrNameLst>
                                          <p:attrName>style.visibility</p:attrName>
                                        </p:attrNameLst>
                                      </p:cBhvr>
                                      <p:to>
                                        <p:strVal val="visible"/>
                                      </p:to>
                                    </p:set>
                                    <p:animEffect transition="in" filter="wipe(left)">
                                      <p:cBhvr>
                                        <p:cTn id="17" dur="500"/>
                                        <p:tgtEl>
                                          <p:spTgt spid="983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8308">
                                            <p:txEl>
                                              <p:pRg st="0" end="0"/>
                                            </p:txEl>
                                          </p:spTgt>
                                        </p:tgtEl>
                                        <p:attrNameLst>
                                          <p:attrName>style.visibility</p:attrName>
                                        </p:attrNameLst>
                                      </p:cBhvr>
                                      <p:to>
                                        <p:strVal val="visible"/>
                                      </p:to>
                                    </p:set>
                                    <p:animEffect transition="in" filter="wipe(left)">
                                      <p:cBhvr>
                                        <p:cTn id="22" dur="500"/>
                                        <p:tgtEl>
                                          <p:spTgt spid="9830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8308">
                                            <p:txEl>
                                              <p:pRg st="2" end="2"/>
                                            </p:txEl>
                                          </p:spTgt>
                                        </p:tgtEl>
                                        <p:attrNameLst>
                                          <p:attrName>style.visibility</p:attrName>
                                        </p:attrNameLst>
                                      </p:cBhvr>
                                      <p:to>
                                        <p:strVal val="visible"/>
                                      </p:to>
                                    </p:set>
                                    <p:animEffect transition="in" filter="wipe(left)">
                                      <p:cBhvr>
                                        <p:cTn id="27" dur="500"/>
                                        <p:tgtEl>
                                          <p:spTgt spid="98308">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8308">
                                            <p:txEl>
                                              <p:pRg st="4" end="4"/>
                                            </p:txEl>
                                          </p:spTgt>
                                        </p:tgtEl>
                                        <p:attrNameLst>
                                          <p:attrName>style.visibility</p:attrName>
                                        </p:attrNameLst>
                                      </p:cBhvr>
                                      <p:to>
                                        <p:strVal val="visible"/>
                                      </p:to>
                                    </p:set>
                                    <p:animEffect transition="in" filter="wipe(left)">
                                      <p:cBhvr>
                                        <p:cTn id="32" dur="500"/>
                                        <p:tgtEl>
                                          <p:spTgt spid="983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autoUpdateAnimBg="0"/>
      <p:bldP spid="98307" grpId="0" build="p" autoUpdateAnimBg="0"/>
      <p:bldP spid="98308"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3400" y="0"/>
            <a:ext cx="8229600" cy="762000"/>
          </a:xfrm>
        </p:spPr>
        <p:txBody>
          <a:bodyPr lIns="92075" tIns="46038" rIns="92075" bIns="46038"/>
          <a:lstStyle/>
          <a:p>
            <a:pPr eaLnBrk="1" hangingPunct="1">
              <a:defRPr/>
            </a:pPr>
            <a:r>
              <a:rPr lang="en-US" sz="3600" b="1" smtClean="0">
                <a:solidFill>
                  <a:srgbClr val="FFFF00"/>
                </a:solidFill>
                <a:effectLst>
                  <a:outerShdw blurRad="38100" dist="38100" dir="2700000" algn="tl">
                    <a:srgbClr val="000000"/>
                  </a:outerShdw>
                </a:effectLst>
                <a:cs typeface="Times New Roman" pitchFamily="18" charset="0"/>
              </a:rPr>
              <a:t>Intergranular Corrosion</a:t>
            </a:r>
            <a:r>
              <a:rPr lang="en-US" smtClean="0"/>
              <a:t> </a:t>
            </a:r>
          </a:p>
        </p:txBody>
      </p:sp>
      <p:pic>
        <p:nvPicPr>
          <p:cNvPr id="99331" name="Picture 3" descr="intergranular corrosion, intergranular stress corrosion cracking"/>
          <p:cNvPicPr>
            <a:picLocks noChangeAspect="1" noChangeArrowheads="1"/>
          </p:cNvPicPr>
          <p:nvPr/>
        </p:nvPicPr>
        <p:blipFill>
          <a:blip r:embed="rId4">
            <a:lum contrast="18000"/>
            <a:extLst>
              <a:ext uri="{28A0092B-C50C-407E-A947-70E740481C1C}">
                <a14:useLocalDpi xmlns="" xmlns:a14="http://schemas.microsoft.com/office/drawing/2010/main" val="0"/>
              </a:ext>
            </a:extLst>
          </a:blip>
          <a:srcRect/>
          <a:stretch>
            <a:fillRect/>
          </a:stretch>
        </p:blipFill>
        <p:spPr bwMode="auto">
          <a:xfrm>
            <a:off x="381000" y="990600"/>
            <a:ext cx="4038600" cy="281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9332" name="Picture 4" descr="intergranular corrosion, intergranular stress corrosion cracking,sensitization"/>
          <p:cNvPicPr>
            <a:picLocks noChangeAspect="1" noChangeArrowheads="1"/>
          </p:cNvPicPr>
          <p:nvPr/>
        </p:nvPicPr>
        <p:blipFill>
          <a:blip r:embed="rId5">
            <a:lum contrast="12000"/>
            <a:extLst>
              <a:ext uri="{28A0092B-C50C-407E-A947-70E740481C1C}">
                <a14:useLocalDpi xmlns="" xmlns:a14="http://schemas.microsoft.com/office/drawing/2010/main" val="0"/>
              </a:ext>
            </a:extLst>
          </a:blip>
          <a:srcRect/>
          <a:stretch>
            <a:fillRect/>
          </a:stretch>
        </p:blipFill>
        <p:spPr bwMode="auto">
          <a:xfrm>
            <a:off x="4572000" y="990600"/>
            <a:ext cx="4343400" cy="282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9333" name="Rectangle 5"/>
          <p:cNvSpPr>
            <a:spLocks noChangeArrowheads="1"/>
          </p:cNvSpPr>
          <p:nvPr/>
        </p:nvSpPr>
        <p:spPr bwMode="auto">
          <a:xfrm>
            <a:off x="533400" y="4495800"/>
            <a:ext cx="8610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400" b="1">
                <a:solidFill>
                  <a:schemeClr val="bg1"/>
                </a:solidFill>
                <a:effectLst>
                  <a:outerShdw blurRad="38100" dist="38100" dir="2700000" algn="tl">
                    <a:srgbClr val="000000"/>
                  </a:outerShdw>
                </a:effectLst>
                <a:cs typeface="Times New Roman" pitchFamily="18" charset="0"/>
              </a:rPr>
              <a:t>THE MICROSTRUCTURE OF AISI 304 STAINLESS STEEL. </a:t>
            </a:r>
          </a:p>
        </p:txBody>
      </p:sp>
      <p:sp>
        <p:nvSpPr>
          <p:cNvPr id="99334" name="Rectangle 6"/>
          <p:cNvSpPr>
            <a:spLocks noChangeArrowheads="1"/>
          </p:cNvSpPr>
          <p:nvPr/>
        </p:nvSpPr>
        <p:spPr bwMode="auto">
          <a:xfrm>
            <a:off x="549275" y="3960813"/>
            <a:ext cx="37449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a:solidFill>
                  <a:srgbClr val="FFFF00"/>
                </a:solidFill>
                <a:effectLst>
                  <a:outerShdw blurRad="38100" dist="38100" dir="2700000" algn="tl">
                    <a:srgbClr val="000000"/>
                  </a:outerShdw>
                </a:effectLst>
                <a:cs typeface="Times New Roman" pitchFamily="18" charset="0"/>
              </a:rPr>
              <a:t>Normalized microstructure</a:t>
            </a:r>
          </a:p>
        </p:txBody>
      </p:sp>
      <p:sp>
        <p:nvSpPr>
          <p:cNvPr id="99335" name="Rectangle 7"/>
          <p:cNvSpPr>
            <a:spLocks noChangeArrowheads="1"/>
          </p:cNvSpPr>
          <p:nvPr/>
        </p:nvSpPr>
        <p:spPr bwMode="auto">
          <a:xfrm>
            <a:off x="5097463" y="3960813"/>
            <a:ext cx="36083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a:solidFill>
                  <a:srgbClr val="FFFF00"/>
                </a:solidFill>
                <a:effectLst>
                  <a:outerShdw blurRad="38100" dist="38100" dir="2700000" algn="tl">
                    <a:srgbClr val="000000"/>
                  </a:outerShdw>
                </a:effectLst>
                <a:cs typeface="Times New Roman" pitchFamily="18" charset="0"/>
              </a:rPr>
              <a:t>Sensitized microstructure</a:t>
            </a:r>
          </a:p>
        </p:txBody>
      </p:sp>
      <p:sp>
        <p:nvSpPr>
          <p:cNvPr id="99336" name="Rectangle 8"/>
          <p:cNvSpPr>
            <a:spLocks noChangeArrowheads="1"/>
          </p:cNvSpPr>
          <p:nvPr/>
        </p:nvSpPr>
        <p:spPr bwMode="auto">
          <a:xfrm>
            <a:off x="609600" y="5486400"/>
            <a:ext cx="80772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400" b="1">
                <a:solidFill>
                  <a:schemeClr val="bg1"/>
                </a:solidFill>
                <a:effectLst>
                  <a:outerShdw blurRad="38100" dist="38100" dir="2700000" algn="tl">
                    <a:srgbClr val="000000"/>
                  </a:outerShdw>
                </a:effectLst>
                <a:cs typeface="Times New Roman" pitchFamily="18" charset="0"/>
              </a:rPr>
              <a:t>Sensitized Structure is susceptible to intergranular corrosion or intergranular stress corrosion cracking.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9330">
                                            <p:txEl>
                                              <p:pRg st="0" end="0"/>
                                            </p:txEl>
                                          </p:spTgt>
                                        </p:tgtEl>
                                        <p:attrNameLst>
                                          <p:attrName>style.visibility</p:attrName>
                                        </p:attrNameLst>
                                      </p:cBhvr>
                                      <p:to>
                                        <p:strVal val="visible"/>
                                      </p:to>
                                    </p:set>
                                    <p:animEffect transition="in" filter="box(out)">
                                      <p:cBhvr>
                                        <p:cTn id="7" dur="500"/>
                                        <p:tgtEl>
                                          <p:spTgt spid="9933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9331"/>
                                        </p:tgtEl>
                                        <p:attrNameLst>
                                          <p:attrName>style.visibility</p:attrName>
                                        </p:attrNameLst>
                                      </p:cBhvr>
                                      <p:to>
                                        <p:strVal val="visible"/>
                                      </p:to>
                                    </p:set>
                                    <p:animEffect transition="in" filter="box(out)">
                                      <p:cBhvr>
                                        <p:cTn id="12" dur="500"/>
                                        <p:tgtEl>
                                          <p:spTgt spid="99331"/>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9332"/>
                                        </p:tgtEl>
                                        <p:attrNameLst>
                                          <p:attrName>style.visibility</p:attrName>
                                        </p:attrNameLst>
                                      </p:cBhvr>
                                      <p:to>
                                        <p:strVal val="visible"/>
                                      </p:to>
                                    </p:set>
                                    <p:animEffect transition="in" filter="box(out)">
                                      <p:cBhvr>
                                        <p:cTn id="17" dur="500"/>
                                        <p:tgtEl>
                                          <p:spTgt spid="99332"/>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9334">
                                            <p:txEl>
                                              <p:pRg st="0" end="0"/>
                                            </p:txEl>
                                          </p:spTgt>
                                        </p:tgtEl>
                                        <p:attrNameLst>
                                          <p:attrName>style.visibility</p:attrName>
                                        </p:attrNameLst>
                                      </p:cBhvr>
                                      <p:to>
                                        <p:strVal val="visible"/>
                                      </p:to>
                                    </p:set>
                                    <p:animEffect transition="in" filter="wipe(left)">
                                      <p:cBhvr>
                                        <p:cTn id="22" dur="500"/>
                                        <p:tgtEl>
                                          <p:spTgt spid="9933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9335">
                                            <p:txEl>
                                              <p:pRg st="0" end="0"/>
                                            </p:txEl>
                                          </p:spTgt>
                                        </p:tgtEl>
                                        <p:attrNameLst>
                                          <p:attrName>style.visibility</p:attrName>
                                        </p:attrNameLst>
                                      </p:cBhvr>
                                      <p:to>
                                        <p:strVal val="visible"/>
                                      </p:to>
                                    </p:set>
                                    <p:animEffect transition="in" filter="wipe(left)">
                                      <p:cBhvr>
                                        <p:cTn id="27" dur="500"/>
                                        <p:tgtEl>
                                          <p:spTgt spid="9933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9333">
                                            <p:txEl>
                                              <p:pRg st="0" end="0"/>
                                            </p:txEl>
                                          </p:spTgt>
                                        </p:tgtEl>
                                        <p:attrNameLst>
                                          <p:attrName>style.visibility</p:attrName>
                                        </p:attrNameLst>
                                      </p:cBhvr>
                                      <p:to>
                                        <p:strVal val="visible"/>
                                      </p:to>
                                    </p:set>
                                    <p:animEffect transition="in" filter="wipe(left)">
                                      <p:cBhvr>
                                        <p:cTn id="32" dur="500"/>
                                        <p:tgtEl>
                                          <p:spTgt spid="99333">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9336">
                                            <p:txEl>
                                              <p:pRg st="0" end="0"/>
                                            </p:txEl>
                                          </p:spTgt>
                                        </p:tgtEl>
                                        <p:attrNameLst>
                                          <p:attrName>style.visibility</p:attrName>
                                        </p:attrNameLst>
                                      </p:cBhvr>
                                      <p:to>
                                        <p:strVal val="visible"/>
                                      </p:to>
                                    </p:set>
                                    <p:animEffect transition="in" filter="wipe(left)">
                                      <p:cBhvr>
                                        <p:cTn id="37" dur="500"/>
                                        <p:tgtEl>
                                          <p:spTgt spid="993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autoUpdateAnimBg="0"/>
      <p:bldP spid="99333" grpId="0" build="p" autoUpdateAnimBg="0"/>
      <p:bldP spid="99334" grpId="0" build="p" autoUpdateAnimBg="0"/>
      <p:bldP spid="99335" grpId="0" build="p" autoUpdateAnimBg="0"/>
      <p:bldP spid="99336"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sensitisation"/>
          <p:cNvPicPr>
            <a:picLocks noChangeAspect="1" noChangeArrowheads="1"/>
          </p:cNvPicPr>
          <p:nvPr/>
        </p:nvPicPr>
        <p:blipFill>
          <a:blip r:embed="rId3">
            <a:lum contrast="30000"/>
            <a:extLst>
              <a:ext uri="{28A0092B-C50C-407E-A947-70E740481C1C}">
                <a14:useLocalDpi xmlns=""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0355" name="Rectangle 3"/>
          <p:cNvSpPr>
            <a:spLocks noChangeArrowheads="1"/>
          </p:cNvSpPr>
          <p:nvPr/>
        </p:nvSpPr>
        <p:spPr bwMode="auto">
          <a:xfrm>
            <a:off x="1219200" y="6172200"/>
            <a:ext cx="7924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400" b="1">
                <a:effectLst>
                  <a:outerShdw blurRad="38100" dist="38100" dir="2700000" algn="tl">
                    <a:srgbClr val="FFFFFF"/>
                  </a:outerShdw>
                </a:effectLst>
              </a:rPr>
              <a:t>   </a:t>
            </a:r>
            <a:r>
              <a:rPr lang="en-US" sz="2400" b="1">
                <a:solidFill>
                  <a:schemeClr val="bg1"/>
                </a:solidFill>
                <a:effectLst>
                  <a:outerShdw blurRad="38100" dist="38100" dir="2700000" algn="tl">
                    <a:srgbClr val="000000"/>
                  </a:outerShdw>
                </a:effectLst>
              </a:rPr>
              <a:t>Grain De-cohesion Due to Intergranular Corrosion</a:t>
            </a:r>
            <a:r>
              <a:rPr lang="en-US" sz="2400">
                <a:solidFill>
                  <a:schemeClr val="bg1"/>
                </a:solidFill>
              </a:rPr>
              <a:t> </a:t>
            </a:r>
          </a:p>
        </p:txBody>
      </p:sp>
      <p:sp>
        <p:nvSpPr>
          <p:cNvPr id="40964" name="Text Box 4"/>
          <p:cNvSpPr txBox="1">
            <a:spLocks noChangeArrowheads="1"/>
          </p:cNvSpPr>
          <p:nvPr/>
        </p:nvSpPr>
        <p:spPr bwMode="auto">
          <a:xfrm>
            <a:off x="0" y="5943600"/>
            <a:ext cx="10668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US" sz="1400">
              <a:latin typeface="Times New Roman" pitchFamily="18" charset="0"/>
            </a:endParaRPr>
          </a:p>
        </p:txBody>
      </p:sp>
      <p:sp>
        <p:nvSpPr>
          <p:cNvPr id="100357" name="Text Box 5"/>
          <p:cNvSpPr txBox="1">
            <a:spLocks noChangeArrowheads="1"/>
          </p:cNvSpPr>
          <p:nvPr/>
        </p:nvSpPr>
        <p:spPr bwMode="auto">
          <a:xfrm>
            <a:off x="0" y="5867400"/>
            <a:ext cx="1066800" cy="1014413"/>
          </a:xfrm>
          <a:prstGeom prst="rect">
            <a:avLst/>
          </a:prstGeom>
          <a:solidFill>
            <a:schemeClr val="bg2"/>
          </a:solidFill>
          <a:ln w="9525">
            <a:solidFill>
              <a:schemeClr val="bg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rgbClr val="00FF00"/>
                </a:solidFill>
                <a:latin typeface="Times New Roman" pitchFamily="18" charset="0"/>
              </a:rPr>
              <a:t>AISI </a:t>
            </a:r>
          </a:p>
          <a:p>
            <a:pPr algn="ctr" eaLnBrk="1" hangingPunct="1">
              <a:spcBef>
                <a:spcPct val="50000"/>
              </a:spcBef>
            </a:pPr>
            <a:r>
              <a:rPr lang="en-US" sz="2400" b="1">
                <a:solidFill>
                  <a:srgbClr val="00FF00"/>
                </a:solidFill>
                <a:latin typeface="Times New Roman" pitchFamily="18" charset="0"/>
              </a:rPr>
              <a:t>304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wipe(up)">
                                      <p:cBhvr>
                                        <p:cTn id="7" dur="1000"/>
                                        <p:tgtEl>
                                          <p:spTgt spid="100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0355"/>
                                        </p:tgtEl>
                                        <p:attrNameLst>
                                          <p:attrName>style.visibility</p:attrName>
                                        </p:attrNameLst>
                                      </p:cBhvr>
                                      <p:to>
                                        <p:strVal val="visible"/>
                                      </p:to>
                                    </p:set>
                                    <p:animEffect transition="in" filter="wipe(down)">
                                      <p:cBhvr>
                                        <p:cTn id="12" dur="500"/>
                                        <p:tgtEl>
                                          <p:spTgt spid="1003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0357"/>
                                        </p:tgtEl>
                                        <p:attrNameLst>
                                          <p:attrName>style.visibility</p:attrName>
                                        </p:attrNameLst>
                                      </p:cBhvr>
                                      <p:to>
                                        <p:strVal val="visible"/>
                                      </p:to>
                                    </p:set>
                                    <p:animEffect transition="in" filter="box(out)">
                                      <p:cBhvr>
                                        <p:cTn id="17" dur="500"/>
                                        <p:tgtEl>
                                          <p:spTgt spid="100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P spid="1003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3600" b="1" smtClean="0">
                <a:solidFill>
                  <a:srgbClr val="FFFF00"/>
                </a:solidFill>
                <a:effectLst>
                  <a:outerShdw blurRad="38100" dist="38100" dir="2700000" algn="tl">
                    <a:srgbClr val="000000"/>
                  </a:outerShdw>
                </a:effectLst>
              </a:rPr>
              <a:t>Corrosion Manifestation - Schematic</a:t>
            </a:r>
          </a:p>
        </p:txBody>
      </p:sp>
      <p:pic>
        <p:nvPicPr>
          <p:cNvPr id="21508" name="Picture 4"/>
          <p:cNvPicPr>
            <a:picLocks noGrp="1" noChangeAspect="1" noChangeArrowheads="1"/>
          </p:cNvPicPr>
          <p:nvPr>
            <p:ph type="body" idx="1"/>
          </p:nvPr>
        </p:nvPicPr>
        <p:blipFill>
          <a:blip r:embed="rId4">
            <a:extLst>
              <a:ext uri="{28A0092B-C50C-407E-A947-70E740481C1C}">
                <a14:useLocalDpi xmlns="" xmlns:a14="http://schemas.microsoft.com/office/drawing/2010/main" val="0"/>
              </a:ext>
            </a:extLst>
          </a:blip>
          <a:srcRect/>
          <a:stretch>
            <a:fillRect/>
          </a:stretch>
        </p:blipFill>
        <p:spPr>
          <a:xfrm>
            <a:off x="0" y="1219200"/>
            <a:ext cx="9144000" cy="5638800"/>
          </a:xfrm>
          <a:noFill/>
        </p:spPr>
      </p:pic>
      <p:sp>
        <p:nvSpPr>
          <p:cNvPr id="21509" name="Oval 5"/>
          <p:cNvSpPr>
            <a:spLocks noChangeArrowheads="1"/>
          </p:cNvSpPr>
          <p:nvPr/>
        </p:nvSpPr>
        <p:spPr bwMode="auto">
          <a:xfrm>
            <a:off x="304800" y="2209800"/>
            <a:ext cx="1143000" cy="1371600"/>
          </a:xfrm>
          <a:prstGeom prst="ellipse">
            <a:avLst/>
          </a:prstGeom>
          <a:noFill/>
          <a:ln w="57150">
            <a:solidFill>
              <a:srgbClr val="FFFF00"/>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Oval 6"/>
          <p:cNvSpPr>
            <a:spLocks noChangeArrowheads="1"/>
          </p:cNvSpPr>
          <p:nvPr/>
        </p:nvSpPr>
        <p:spPr bwMode="auto">
          <a:xfrm>
            <a:off x="304800" y="4419600"/>
            <a:ext cx="1143000" cy="1371600"/>
          </a:xfrm>
          <a:prstGeom prst="ellipse">
            <a:avLst/>
          </a:prstGeom>
          <a:noFill/>
          <a:ln w="57150">
            <a:solidFill>
              <a:srgbClr val="FFFF00"/>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Oval 7"/>
          <p:cNvSpPr>
            <a:spLocks noChangeArrowheads="1"/>
          </p:cNvSpPr>
          <p:nvPr/>
        </p:nvSpPr>
        <p:spPr bwMode="auto">
          <a:xfrm>
            <a:off x="1676400" y="2133600"/>
            <a:ext cx="1143000" cy="1371600"/>
          </a:xfrm>
          <a:prstGeom prst="ellipse">
            <a:avLst/>
          </a:prstGeom>
          <a:noFill/>
          <a:ln w="57150">
            <a:solidFill>
              <a:srgbClr val="FFFF00"/>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2" name="Oval 8"/>
          <p:cNvSpPr>
            <a:spLocks noChangeArrowheads="1"/>
          </p:cNvSpPr>
          <p:nvPr/>
        </p:nvSpPr>
        <p:spPr bwMode="auto">
          <a:xfrm>
            <a:off x="1676400" y="4343400"/>
            <a:ext cx="1143000" cy="1371600"/>
          </a:xfrm>
          <a:prstGeom prst="ellipse">
            <a:avLst/>
          </a:prstGeom>
          <a:noFill/>
          <a:ln w="57150">
            <a:solidFill>
              <a:srgbClr val="FFFF00"/>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3" name="Oval 9"/>
          <p:cNvSpPr>
            <a:spLocks noChangeArrowheads="1"/>
          </p:cNvSpPr>
          <p:nvPr/>
        </p:nvSpPr>
        <p:spPr bwMode="auto">
          <a:xfrm>
            <a:off x="3048000" y="2133600"/>
            <a:ext cx="1143000" cy="1371600"/>
          </a:xfrm>
          <a:prstGeom prst="ellipse">
            <a:avLst/>
          </a:prstGeom>
          <a:noFill/>
          <a:ln w="57150">
            <a:solidFill>
              <a:srgbClr val="FFFF00"/>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4" name="Oval 10"/>
          <p:cNvSpPr>
            <a:spLocks noChangeArrowheads="1"/>
          </p:cNvSpPr>
          <p:nvPr/>
        </p:nvSpPr>
        <p:spPr bwMode="auto">
          <a:xfrm>
            <a:off x="3048000" y="4343400"/>
            <a:ext cx="1143000" cy="1371600"/>
          </a:xfrm>
          <a:prstGeom prst="ellipse">
            <a:avLst/>
          </a:prstGeom>
          <a:noFill/>
          <a:ln w="57150">
            <a:solidFill>
              <a:srgbClr val="FFFF00"/>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5" name="Oval 11"/>
          <p:cNvSpPr>
            <a:spLocks noChangeArrowheads="1"/>
          </p:cNvSpPr>
          <p:nvPr/>
        </p:nvSpPr>
        <p:spPr bwMode="auto">
          <a:xfrm>
            <a:off x="4419600" y="2133600"/>
            <a:ext cx="1143000" cy="1371600"/>
          </a:xfrm>
          <a:prstGeom prst="ellipse">
            <a:avLst/>
          </a:prstGeom>
          <a:noFill/>
          <a:ln w="57150">
            <a:solidFill>
              <a:srgbClr val="FFFF00"/>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6" name="Oval 12"/>
          <p:cNvSpPr>
            <a:spLocks noChangeArrowheads="1"/>
          </p:cNvSpPr>
          <p:nvPr/>
        </p:nvSpPr>
        <p:spPr bwMode="auto">
          <a:xfrm>
            <a:off x="4343400" y="4343400"/>
            <a:ext cx="1143000" cy="1371600"/>
          </a:xfrm>
          <a:prstGeom prst="ellipse">
            <a:avLst/>
          </a:prstGeom>
          <a:noFill/>
          <a:ln w="57150">
            <a:solidFill>
              <a:srgbClr val="FFFF00"/>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7" name="Oval 13"/>
          <p:cNvSpPr>
            <a:spLocks noChangeArrowheads="1"/>
          </p:cNvSpPr>
          <p:nvPr/>
        </p:nvSpPr>
        <p:spPr bwMode="auto">
          <a:xfrm>
            <a:off x="5943600" y="2057400"/>
            <a:ext cx="1143000" cy="1371600"/>
          </a:xfrm>
          <a:prstGeom prst="ellipse">
            <a:avLst/>
          </a:prstGeom>
          <a:noFill/>
          <a:ln w="57150">
            <a:solidFill>
              <a:srgbClr val="FFFF00"/>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8" name="Oval 14"/>
          <p:cNvSpPr>
            <a:spLocks noChangeArrowheads="1"/>
          </p:cNvSpPr>
          <p:nvPr/>
        </p:nvSpPr>
        <p:spPr bwMode="auto">
          <a:xfrm>
            <a:off x="5867400" y="4343400"/>
            <a:ext cx="1143000" cy="1371600"/>
          </a:xfrm>
          <a:prstGeom prst="ellipse">
            <a:avLst/>
          </a:prstGeom>
          <a:noFill/>
          <a:ln w="57150">
            <a:solidFill>
              <a:srgbClr val="FFFF00"/>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9" name="Oval 15"/>
          <p:cNvSpPr>
            <a:spLocks noChangeArrowheads="1"/>
          </p:cNvSpPr>
          <p:nvPr/>
        </p:nvSpPr>
        <p:spPr bwMode="auto">
          <a:xfrm>
            <a:off x="7620000" y="2133600"/>
            <a:ext cx="1143000" cy="1371600"/>
          </a:xfrm>
          <a:prstGeom prst="ellipse">
            <a:avLst/>
          </a:prstGeom>
          <a:noFill/>
          <a:ln w="57150">
            <a:solidFill>
              <a:srgbClr val="FFFF00"/>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0" name="Oval 16"/>
          <p:cNvSpPr>
            <a:spLocks noChangeArrowheads="1"/>
          </p:cNvSpPr>
          <p:nvPr/>
        </p:nvSpPr>
        <p:spPr bwMode="auto">
          <a:xfrm>
            <a:off x="7620000" y="4343400"/>
            <a:ext cx="1143000" cy="1371600"/>
          </a:xfrm>
          <a:prstGeom prst="ellipse">
            <a:avLst/>
          </a:prstGeom>
          <a:noFill/>
          <a:ln w="57150">
            <a:solidFill>
              <a:srgbClr val="FFFF00"/>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50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nodeType="clickEffect">
                                  <p:stCondLst>
                                    <p:cond delay="0"/>
                                  </p:stCondLst>
                                  <p:childTnLst>
                                    <p:set>
                                      <p:cBhvr>
                                        <p:cTn id="15" dur="1" fill="hold">
                                          <p:stCondLst>
                                            <p:cond delay="0"/>
                                          </p:stCondLst>
                                        </p:cTn>
                                        <p:tgtEl>
                                          <p:spTgt spid="21508"/>
                                        </p:tgtEl>
                                        <p:attrNameLst>
                                          <p:attrName>style.visibility</p:attrName>
                                        </p:attrNameLst>
                                      </p:cBhvr>
                                      <p:to>
                                        <p:strVal val="visible"/>
                                      </p:to>
                                    </p:set>
                                    <p:animEffect transition="in" filter="box(out)">
                                      <p:cBhvr>
                                        <p:cTn id="16" dur="500"/>
                                        <p:tgtEl>
                                          <p:spTgt spid="2150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0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5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51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51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51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51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51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51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51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51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52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9" grpId="0" animBg="1"/>
      <p:bldP spid="21510" grpId="0" animBg="1"/>
      <p:bldP spid="21511" grpId="0" animBg="1"/>
      <p:bldP spid="21512" grpId="0" animBg="1"/>
      <p:bldP spid="21513" grpId="0" animBg="1"/>
      <p:bldP spid="21514" grpId="0" animBg="1"/>
      <p:bldP spid="21515" grpId="0" animBg="1"/>
      <p:bldP spid="21516" grpId="0" animBg="1"/>
      <p:bldP spid="21517" grpId="0" animBg="1"/>
      <p:bldP spid="21518" grpId="0" animBg="1"/>
      <p:bldP spid="21519" grpId="0" animBg="1"/>
      <p:bldP spid="2152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04800" y="304800"/>
            <a:ext cx="8839200" cy="609600"/>
          </a:xfrm>
        </p:spPr>
        <p:txBody>
          <a:bodyPr lIns="92075" tIns="46038" rIns="92075" bIns="46038"/>
          <a:lstStyle/>
          <a:p>
            <a:pPr eaLnBrk="1" hangingPunct="1">
              <a:defRPr/>
            </a:pPr>
            <a:r>
              <a:rPr lang="en-US" sz="3600" b="1" smtClean="0">
                <a:solidFill>
                  <a:srgbClr val="FFFF00"/>
                </a:solidFill>
                <a:effectLst>
                  <a:outerShdw blurRad="38100" dist="38100" dir="2700000" algn="tl">
                    <a:srgbClr val="000000"/>
                  </a:outerShdw>
                </a:effectLst>
                <a:ea typeface="Arial Unicode MS" pitchFamily="34" charset="-128"/>
                <a:cs typeface="Arial Unicode MS" pitchFamily="34" charset="-128"/>
              </a:rPr>
              <a:t>Control for Austenitic Stainless Steels</a:t>
            </a:r>
            <a:endParaRPr lang="en-US" sz="3600" smtClean="0">
              <a:solidFill>
                <a:srgbClr val="FFFF00"/>
              </a:solidFill>
              <a:effectLst>
                <a:outerShdw blurRad="38100" dist="38100" dir="2700000" algn="tl">
                  <a:srgbClr val="000000"/>
                </a:outerShdw>
              </a:effectLst>
              <a:ea typeface="Arial Unicode MS" pitchFamily="34" charset="-128"/>
              <a:cs typeface="Arial Unicode MS" pitchFamily="34" charset="-128"/>
            </a:endParaRPr>
          </a:p>
        </p:txBody>
      </p:sp>
      <p:sp>
        <p:nvSpPr>
          <p:cNvPr id="101379" name="Rectangle 3"/>
          <p:cNvSpPr>
            <a:spLocks noChangeArrowheads="1"/>
          </p:cNvSpPr>
          <p:nvPr/>
        </p:nvSpPr>
        <p:spPr bwMode="auto">
          <a:xfrm>
            <a:off x="0" y="990600"/>
            <a:ext cx="8915400" cy="586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spcBef>
                <a:spcPct val="20000"/>
              </a:spcBef>
              <a:buClr>
                <a:schemeClr val="tx2"/>
              </a:buClr>
              <a:buSzPct val="75000"/>
              <a:buFont typeface="Wingdings" pitchFamily="2" charset="2"/>
              <a:buNone/>
            </a:pPr>
            <a:r>
              <a:rPr lang="en-US" sz="2400">
                <a:solidFill>
                  <a:schemeClr val="bg1"/>
                </a:solidFill>
                <a:cs typeface="Times New Roman" pitchFamily="18" charset="0"/>
              </a:rPr>
              <a:t>(1) Employing high-temperature solution heat treatment, commonly termed quench-annealing or solution-quenching, </a:t>
            </a:r>
          </a:p>
          <a:p>
            <a:pPr marL="609600" indent="-609600">
              <a:spcBef>
                <a:spcPct val="20000"/>
              </a:spcBef>
              <a:buClr>
                <a:schemeClr val="tx2"/>
              </a:buClr>
              <a:buSzPct val="75000"/>
              <a:buFont typeface="Wingdings" pitchFamily="2" charset="2"/>
              <a:buNone/>
            </a:pPr>
            <a:r>
              <a:rPr lang="en-US" sz="2400">
                <a:solidFill>
                  <a:schemeClr val="bg1"/>
                </a:solidFill>
                <a:cs typeface="Times New Roman" pitchFamily="18" charset="0"/>
              </a:rPr>
              <a:t>(2) </a:t>
            </a:r>
            <a:r>
              <a:rPr lang="en-US" sz="2400">
                <a:solidFill>
                  <a:srgbClr val="00FF00"/>
                </a:solidFill>
                <a:cs typeface="Times New Roman" pitchFamily="18" charset="0"/>
              </a:rPr>
              <a:t>Adding elements that are strong carbide formers (called stabilizers), </a:t>
            </a:r>
          </a:p>
          <a:p>
            <a:pPr marL="609600" indent="-609600">
              <a:spcBef>
                <a:spcPct val="20000"/>
              </a:spcBef>
              <a:buClr>
                <a:schemeClr val="tx2"/>
              </a:buClr>
              <a:buSzPct val="75000"/>
              <a:buFont typeface="Wingdings" pitchFamily="2" charset="2"/>
              <a:buNone/>
            </a:pPr>
            <a:r>
              <a:rPr lang="en-US" sz="2400">
                <a:solidFill>
                  <a:schemeClr val="bg1"/>
                </a:solidFill>
                <a:cs typeface="Times New Roman" pitchFamily="18" charset="0"/>
              </a:rPr>
              <a:t>(3) Lowering the carbon content to below 0.03%.</a:t>
            </a:r>
            <a:r>
              <a:rPr lang="en-US" sz="2400">
                <a:solidFill>
                  <a:schemeClr val="bg1"/>
                </a:solidFill>
              </a:rPr>
              <a:t> </a:t>
            </a:r>
          </a:p>
          <a:p>
            <a:pPr marL="609600" indent="-609600">
              <a:spcBef>
                <a:spcPct val="20000"/>
              </a:spcBef>
              <a:buClr>
                <a:schemeClr val="tx2"/>
              </a:buClr>
              <a:buSzPct val="75000"/>
              <a:buFont typeface="Wingdings" pitchFamily="2" charset="2"/>
              <a:buNone/>
            </a:pPr>
            <a:r>
              <a:rPr lang="en-US" sz="2400">
                <a:solidFill>
                  <a:schemeClr val="bg1"/>
                </a:solidFill>
              </a:rPr>
              <a:t>(4) </a:t>
            </a:r>
            <a:r>
              <a:rPr lang="en-GB" sz="2400" u="sng">
                <a:solidFill>
                  <a:srgbClr val="00FF00"/>
                </a:solidFill>
              </a:rPr>
              <a:t>Addition of alloying Elements</a:t>
            </a:r>
            <a:r>
              <a:rPr lang="en-GB" sz="2400">
                <a:solidFill>
                  <a:srgbClr val="00FF00"/>
                </a:solidFill>
              </a:rPr>
              <a:t>. Intergaranular attack by steam at 200</a:t>
            </a:r>
            <a:r>
              <a:rPr lang="en-GB" sz="2400" baseline="30000">
                <a:solidFill>
                  <a:srgbClr val="00FF00"/>
                </a:solidFill>
              </a:rPr>
              <a:t>0</a:t>
            </a:r>
            <a:r>
              <a:rPr lang="en-GB" sz="2400">
                <a:solidFill>
                  <a:srgbClr val="00FF00"/>
                </a:solidFill>
              </a:rPr>
              <a:t> to 300</a:t>
            </a:r>
            <a:r>
              <a:rPr lang="en-GB" sz="2400" baseline="30000">
                <a:solidFill>
                  <a:srgbClr val="00FF00"/>
                </a:solidFill>
              </a:rPr>
              <a:t>0 </a:t>
            </a:r>
            <a:r>
              <a:rPr lang="en-GB" sz="2400">
                <a:solidFill>
                  <a:srgbClr val="00FF00"/>
                </a:solidFill>
              </a:rPr>
              <a:t>C on pure aluminium can be minimized by the addition to aluminium by copper, nickel and silicon as alloying elements.</a:t>
            </a:r>
          </a:p>
          <a:p>
            <a:pPr marL="609600" indent="-609600">
              <a:spcBef>
                <a:spcPct val="20000"/>
              </a:spcBef>
              <a:buClr>
                <a:schemeClr val="tx2"/>
              </a:buClr>
              <a:buSzPct val="75000"/>
              <a:buFont typeface="Wingdings" pitchFamily="2" charset="2"/>
              <a:buNone/>
            </a:pPr>
            <a:r>
              <a:rPr lang="en-GB" sz="2400">
                <a:solidFill>
                  <a:schemeClr val="bg1"/>
                </a:solidFill>
              </a:rPr>
              <a:t>(5) </a:t>
            </a:r>
            <a:r>
              <a:rPr lang="en-GB" sz="2400" u="sng">
                <a:solidFill>
                  <a:schemeClr val="bg1"/>
                </a:solidFill>
              </a:rPr>
              <a:t>Adjustment of alloying elements</a:t>
            </a:r>
            <a:r>
              <a:rPr lang="en-GB" sz="2400">
                <a:solidFill>
                  <a:schemeClr val="bg1"/>
                </a:solidFill>
              </a:rPr>
              <a:t>. To minimize the formation of intermetallic phases, sigma and chi in stainless steels, the concentration of the alloying elements can be readjusted. In the case of </a:t>
            </a:r>
            <a:r>
              <a:rPr lang="en-GB" sz="2400">
                <a:solidFill>
                  <a:srgbClr val="00FF00"/>
                </a:solidFill>
              </a:rPr>
              <a:t>Alloy C-276</a:t>
            </a:r>
            <a:r>
              <a:rPr lang="en-GB" sz="2400">
                <a:solidFill>
                  <a:schemeClr val="bg1"/>
                </a:solidFill>
              </a:rPr>
              <a:t>, minor alloying elements have been removed to minimize the formation of the molybdenum-rich phase to make </a:t>
            </a:r>
            <a:r>
              <a:rPr lang="en-GB" sz="2400">
                <a:solidFill>
                  <a:srgbClr val="00FF00"/>
                </a:solidFill>
              </a:rPr>
              <a:t>Alloy C-4</a:t>
            </a:r>
            <a:r>
              <a:rPr lang="en-GB" sz="2400">
                <a:solidFill>
                  <a:schemeClr val="bg1"/>
                </a:solidFill>
              </a:rPr>
              <a:t>. </a:t>
            </a:r>
            <a:endParaRPr lang="en-US" sz="2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1378">
                                            <p:txEl>
                                              <p:pRg st="0" end="0"/>
                                            </p:txEl>
                                          </p:spTgt>
                                        </p:tgtEl>
                                        <p:attrNameLst>
                                          <p:attrName>style.visibility</p:attrName>
                                        </p:attrNameLst>
                                      </p:cBhvr>
                                      <p:to>
                                        <p:strVal val="visible"/>
                                      </p:to>
                                    </p:set>
                                    <p:animEffect transition="in" filter="box(out)">
                                      <p:cBhvr>
                                        <p:cTn id="7" dur="500"/>
                                        <p:tgtEl>
                                          <p:spTgt spid="10137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379">
                                            <p:txEl>
                                              <p:pRg st="0" end="0"/>
                                            </p:txEl>
                                          </p:spTgt>
                                        </p:tgtEl>
                                        <p:attrNameLst>
                                          <p:attrName>style.visibility</p:attrName>
                                        </p:attrNameLst>
                                      </p:cBhvr>
                                      <p:to>
                                        <p:strVal val="visible"/>
                                      </p:to>
                                    </p:set>
                                    <p:animEffect transition="in" filter="wipe(left)">
                                      <p:cBhvr>
                                        <p:cTn id="12" dur="500"/>
                                        <p:tgtEl>
                                          <p:spTgt spid="1013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379">
                                            <p:txEl>
                                              <p:pRg st="1" end="1"/>
                                            </p:txEl>
                                          </p:spTgt>
                                        </p:tgtEl>
                                        <p:attrNameLst>
                                          <p:attrName>style.visibility</p:attrName>
                                        </p:attrNameLst>
                                      </p:cBhvr>
                                      <p:to>
                                        <p:strVal val="visible"/>
                                      </p:to>
                                    </p:set>
                                    <p:animEffect transition="in" filter="wipe(left)">
                                      <p:cBhvr>
                                        <p:cTn id="17" dur="500"/>
                                        <p:tgtEl>
                                          <p:spTgt spid="1013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1379">
                                            <p:txEl>
                                              <p:pRg st="2" end="2"/>
                                            </p:txEl>
                                          </p:spTgt>
                                        </p:tgtEl>
                                        <p:attrNameLst>
                                          <p:attrName>style.visibility</p:attrName>
                                        </p:attrNameLst>
                                      </p:cBhvr>
                                      <p:to>
                                        <p:strVal val="visible"/>
                                      </p:to>
                                    </p:set>
                                    <p:animEffect transition="in" filter="wipe(left)">
                                      <p:cBhvr>
                                        <p:cTn id="22" dur="500"/>
                                        <p:tgtEl>
                                          <p:spTgt spid="1013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1379">
                                            <p:txEl>
                                              <p:pRg st="3" end="3"/>
                                            </p:txEl>
                                          </p:spTgt>
                                        </p:tgtEl>
                                        <p:attrNameLst>
                                          <p:attrName>style.visibility</p:attrName>
                                        </p:attrNameLst>
                                      </p:cBhvr>
                                      <p:to>
                                        <p:strVal val="visible"/>
                                      </p:to>
                                    </p:set>
                                    <p:animEffect transition="in" filter="wipe(left)">
                                      <p:cBhvr>
                                        <p:cTn id="27" dur="500"/>
                                        <p:tgtEl>
                                          <p:spTgt spid="10137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1379">
                                            <p:txEl>
                                              <p:pRg st="4" end="4"/>
                                            </p:txEl>
                                          </p:spTgt>
                                        </p:tgtEl>
                                        <p:attrNameLst>
                                          <p:attrName>style.visibility</p:attrName>
                                        </p:attrNameLst>
                                      </p:cBhvr>
                                      <p:to>
                                        <p:strVal val="visible"/>
                                      </p:to>
                                    </p:set>
                                    <p:animEffect transition="in" filter="wipe(left)">
                                      <p:cBhvr>
                                        <p:cTn id="32" dur="500"/>
                                        <p:tgtEl>
                                          <p:spTgt spid="101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build="p" autoUpdateAnimBg="0"/>
      <p:bldP spid="10137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52400" y="0"/>
            <a:ext cx="8839200" cy="1143000"/>
          </a:xfrm>
        </p:spPr>
        <p:txBody>
          <a:bodyPr/>
          <a:lstStyle/>
          <a:p>
            <a:pPr eaLnBrk="1" hangingPunct="1">
              <a:defRPr/>
            </a:pPr>
            <a:r>
              <a:rPr lang="en-US" sz="3600" b="1" smtClean="0">
                <a:solidFill>
                  <a:srgbClr val="FFFF00"/>
                </a:solidFill>
                <a:effectLst>
                  <a:outerShdw blurRad="38100" dist="38100" dir="2700000" algn="tl">
                    <a:srgbClr val="000000"/>
                  </a:outerShdw>
                </a:effectLst>
              </a:rPr>
              <a:t>Erosion-Corrosion: Cavitation: Fretting</a:t>
            </a:r>
          </a:p>
        </p:txBody>
      </p:sp>
      <p:sp>
        <p:nvSpPr>
          <p:cNvPr id="110595" name="Rectangle 3"/>
          <p:cNvSpPr>
            <a:spLocks noChangeArrowheads="1"/>
          </p:cNvSpPr>
          <p:nvPr/>
        </p:nvSpPr>
        <p:spPr bwMode="auto">
          <a:xfrm>
            <a:off x="0" y="1600200"/>
            <a:ext cx="9144000"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defRPr/>
            </a:pPr>
            <a:r>
              <a:rPr lang="en-GB" sz="2400">
                <a:solidFill>
                  <a:schemeClr val="bg1"/>
                </a:solidFill>
                <a:cs typeface="Times New Roman" pitchFamily="18" charset="0"/>
              </a:rPr>
              <a:t>Erosion-corrosion is attack accelerated by high velocity flow, either washing away protective films or mechanically disturbing the metal itself.  The true nature of the attack,  may require </a:t>
            </a:r>
          </a:p>
          <a:p>
            <a:pPr>
              <a:defRPr/>
            </a:pPr>
            <a:r>
              <a:rPr lang="en-GB" sz="2400">
                <a:solidFill>
                  <a:schemeClr val="bg1"/>
                </a:solidFill>
                <a:cs typeface="Times New Roman" pitchFamily="18" charset="0"/>
              </a:rPr>
              <a:t>supplementary microscopy, despite the characteristic flow pattern visible to the naked eyes</a:t>
            </a:r>
            <a:r>
              <a:rPr lang="en-US" sz="2000">
                <a:effectLst>
                  <a:outerShdw blurRad="38100" dist="38100" dir="2700000" algn="tl">
                    <a:srgbClr val="FFFFFF"/>
                  </a:outerShdw>
                </a:effectLst>
              </a:rPr>
              <a:t> </a:t>
            </a:r>
          </a:p>
        </p:txBody>
      </p:sp>
      <p:sp>
        <p:nvSpPr>
          <p:cNvPr id="110597" name="Rectangle 5"/>
          <p:cNvSpPr>
            <a:spLocks noChangeArrowheads="1"/>
          </p:cNvSpPr>
          <p:nvPr/>
        </p:nvSpPr>
        <p:spPr bwMode="auto">
          <a:xfrm>
            <a:off x="0" y="3733800"/>
            <a:ext cx="9144000" cy="2952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sz="2400">
                <a:solidFill>
                  <a:srgbClr val="00FF00"/>
                </a:solidFill>
              </a:rPr>
              <a:t>Surface damage by Erosion, Cavitation or Fretting is often difficult to identify. There are features of each Damage Mode that make them subject to confusion. </a:t>
            </a:r>
          </a:p>
          <a:p>
            <a:endParaRPr lang="en-GB" sz="2400">
              <a:solidFill>
                <a:srgbClr val="00FF00"/>
              </a:solidFill>
            </a:endParaRPr>
          </a:p>
          <a:p>
            <a:r>
              <a:rPr lang="en-GB" sz="2400">
                <a:solidFill>
                  <a:schemeClr val="bg1"/>
                </a:solidFill>
              </a:rPr>
              <a:t>The differences in methods for alleviating the severity of damage, it is important that the mode of damage be correctly identified in the failure analysis.</a:t>
            </a:r>
          </a:p>
          <a:p>
            <a:r>
              <a:rPr lang="en-GB" sz="2000" b="1"/>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checkerboard(across)">
                                      <p:cBhvr>
                                        <p:cTn id="7" dur="500"/>
                                        <p:tgtEl>
                                          <p:spTgt spid="110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0595"/>
                                        </p:tgtEl>
                                        <p:attrNameLst>
                                          <p:attrName>style.visibility</p:attrName>
                                        </p:attrNameLst>
                                      </p:cBhvr>
                                      <p:to>
                                        <p:strVal val="visible"/>
                                      </p:to>
                                    </p:set>
                                    <p:animEffect transition="in" filter="wipe(up)">
                                      <p:cBhvr>
                                        <p:cTn id="12" dur="1000"/>
                                        <p:tgtEl>
                                          <p:spTgt spid="1105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10597">
                                            <p:txEl>
                                              <p:pRg st="0" end="0"/>
                                            </p:txEl>
                                          </p:spTgt>
                                        </p:tgtEl>
                                        <p:attrNameLst>
                                          <p:attrName>style.visibility</p:attrName>
                                        </p:attrNameLst>
                                      </p:cBhvr>
                                      <p:to>
                                        <p:strVal val="visible"/>
                                      </p:to>
                                    </p:set>
                                    <p:animEffect transition="in" filter="wipe(up)">
                                      <p:cBhvr>
                                        <p:cTn id="17" dur="1000"/>
                                        <p:tgtEl>
                                          <p:spTgt spid="11059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10597">
                                            <p:txEl>
                                              <p:pRg st="2" end="2"/>
                                            </p:txEl>
                                          </p:spTgt>
                                        </p:tgtEl>
                                        <p:attrNameLst>
                                          <p:attrName>style.visibility</p:attrName>
                                        </p:attrNameLst>
                                      </p:cBhvr>
                                      <p:to>
                                        <p:strVal val="visible"/>
                                      </p:to>
                                    </p:set>
                                    <p:animEffect transition="in" filter="wipe(up)">
                                      <p:cBhvr>
                                        <p:cTn id="22" dur="1000"/>
                                        <p:tgtEl>
                                          <p:spTgt spid="110597">
                                            <p:txEl>
                                              <p:pRg st="2" end="2"/>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110597">
                                            <p:txEl>
                                              <p:pRg st="3" end="3"/>
                                            </p:txEl>
                                          </p:spTgt>
                                        </p:tgtEl>
                                        <p:attrNameLst>
                                          <p:attrName>style.visibility</p:attrName>
                                        </p:attrNameLst>
                                      </p:cBhvr>
                                      <p:to>
                                        <p:strVal val="visible"/>
                                      </p:to>
                                    </p:set>
                                    <p:animEffect transition="in" filter="wipe(up)">
                                      <p:cBhvr>
                                        <p:cTn id="25" dur="1000"/>
                                        <p:tgtEl>
                                          <p:spTgt spid="1105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28600" y="152400"/>
            <a:ext cx="8915400" cy="792163"/>
          </a:xfrm>
        </p:spPr>
        <p:txBody>
          <a:bodyPr/>
          <a:lstStyle/>
          <a:p>
            <a:pPr eaLnBrk="1" hangingPunct="1">
              <a:defRPr/>
            </a:pPr>
            <a:r>
              <a:rPr lang="en-US" sz="3600" b="1" smtClean="0">
                <a:solidFill>
                  <a:srgbClr val="FFFF00"/>
                </a:solidFill>
                <a:effectLst>
                  <a:outerShdw blurRad="38100" dist="38100" dir="2700000" algn="tl">
                    <a:srgbClr val="000000"/>
                  </a:outerShdw>
                </a:effectLst>
              </a:rPr>
              <a:t>Erosion-Corrosion: Cavitation: Fretting</a:t>
            </a:r>
          </a:p>
        </p:txBody>
      </p:sp>
      <p:pic>
        <p:nvPicPr>
          <p:cNvPr id="103429" name="Picture 5" descr="two-phase%20erosion-corrosion"/>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05200" y="914400"/>
            <a:ext cx="2895600" cy="200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430" name="Picture 6" descr="Erosion%2520corrosion">
            <a:hlinkClick r:id="rId4"/>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400800" y="914400"/>
            <a:ext cx="27432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431" name="Picture 7" descr="cavitation-damage">
            <a:hlinkClick r:id="rId6"/>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505200" y="2895600"/>
            <a:ext cx="29718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28" name="Rectangle 4"/>
          <p:cNvSpPr>
            <a:spLocks noGrp="1" noChangeArrowheads="1"/>
          </p:cNvSpPr>
          <p:nvPr>
            <p:ph type="body" idx="1"/>
          </p:nvPr>
        </p:nvSpPr>
        <p:spPr>
          <a:xfrm>
            <a:off x="381000" y="1295400"/>
            <a:ext cx="2514600" cy="5562600"/>
          </a:xfrm>
          <a:noFill/>
        </p:spPr>
        <p:txBody>
          <a:bodyPr/>
          <a:lstStyle/>
          <a:p>
            <a:pPr eaLnBrk="1" hangingPunct="1">
              <a:lnSpc>
                <a:spcPct val="90000"/>
              </a:lnSpc>
              <a:buClr>
                <a:srgbClr val="FFFF00"/>
              </a:buClr>
              <a:buSzPct val="110000"/>
              <a:buFontTx/>
              <a:buChar char="o"/>
            </a:pPr>
            <a:r>
              <a:rPr lang="en-GB" sz="2400" smtClean="0">
                <a:solidFill>
                  <a:schemeClr val="bg1"/>
                </a:solidFill>
              </a:rPr>
              <a:t>Erosion-corrosion and Cavitation are associated with flowing fluids. </a:t>
            </a:r>
          </a:p>
          <a:p>
            <a:pPr eaLnBrk="1" hangingPunct="1">
              <a:lnSpc>
                <a:spcPct val="90000"/>
              </a:lnSpc>
              <a:buClr>
                <a:srgbClr val="FFFF00"/>
              </a:buClr>
              <a:buSzPct val="110000"/>
              <a:buFontTx/>
              <a:buChar char="o"/>
            </a:pPr>
            <a:r>
              <a:rPr lang="en-GB" sz="2400" smtClean="0">
                <a:solidFill>
                  <a:srgbClr val="00FF00"/>
                </a:solidFill>
              </a:rPr>
              <a:t>Fretting associated with surface contact and small relative motions between the two contacting surfaces.</a:t>
            </a:r>
            <a:r>
              <a:rPr lang="en-GB" sz="2400" smtClean="0">
                <a:solidFill>
                  <a:schemeClr val="bg1"/>
                </a:solidFill>
              </a:rPr>
              <a:t> </a:t>
            </a:r>
          </a:p>
        </p:txBody>
      </p:sp>
      <p:pic>
        <p:nvPicPr>
          <p:cNvPr id="103433" name="Picture 9" descr="http://www.resnapshot.com/MD0899-3.jpg"/>
          <p:cNvPicPr>
            <a:picLocks noChangeAspect="1" noChangeArrowheads="1"/>
          </p:cNvPicPr>
          <p:nvPr/>
        </p:nvPicPr>
        <p:blipFill>
          <a:blip r:embed="rId8" r:link="rId9">
            <a:extLst>
              <a:ext uri="{28A0092B-C50C-407E-A947-70E740481C1C}">
                <a14:useLocalDpi xmlns="" xmlns:a14="http://schemas.microsoft.com/office/drawing/2010/main" val="0"/>
              </a:ext>
            </a:extLst>
          </a:blip>
          <a:srcRect/>
          <a:stretch>
            <a:fillRect/>
          </a:stretch>
        </p:blipFill>
        <p:spPr bwMode="auto">
          <a:xfrm>
            <a:off x="3505200" y="4876800"/>
            <a:ext cx="29718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434" name="Picture 10" descr="tr200203671_014">
            <a:hlinkClick r:id="rId10"/>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6477000" y="5105400"/>
            <a:ext cx="26670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432" name="Picture 8" descr="800px-Cavitation_Propeller_Damage">
            <a:hlinkClick r:id="rId12"/>
          </p:cNvPr>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6477000" y="2895600"/>
            <a:ext cx="2667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36" name="Rectangle 12"/>
          <p:cNvSpPr>
            <a:spLocks noChangeArrowheads="1"/>
          </p:cNvSpPr>
          <p:nvPr/>
        </p:nvSpPr>
        <p:spPr bwMode="auto">
          <a:xfrm>
            <a:off x="5410200" y="3657600"/>
            <a:ext cx="214471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3200" b="1">
                <a:solidFill>
                  <a:srgbClr val="00FF00"/>
                </a:solidFill>
              </a:rPr>
              <a:t>Cavitation</a:t>
            </a:r>
          </a:p>
        </p:txBody>
      </p:sp>
      <p:sp>
        <p:nvSpPr>
          <p:cNvPr id="103435" name="Rectangle 11"/>
          <p:cNvSpPr>
            <a:spLocks noChangeArrowheads="1"/>
          </p:cNvSpPr>
          <p:nvPr/>
        </p:nvSpPr>
        <p:spPr bwMode="auto">
          <a:xfrm>
            <a:off x="4370388" y="1495425"/>
            <a:ext cx="3814762"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a:defRPr/>
            </a:pPr>
            <a:r>
              <a:rPr lang="en-US" sz="3200" b="1">
                <a:solidFill>
                  <a:srgbClr val="00FF00"/>
                </a:solidFill>
                <a:effectLst>
                  <a:outerShdw blurRad="38100" dist="38100" dir="2700000" algn="tl">
                    <a:srgbClr val="000000"/>
                  </a:outerShdw>
                </a:effectLst>
              </a:rPr>
              <a:t>Erosion -corrosion</a:t>
            </a:r>
          </a:p>
        </p:txBody>
      </p:sp>
      <p:sp>
        <p:nvSpPr>
          <p:cNvPr id="103437" name="Rectangle 13"/>
          <p:cNvSpPr>
            <a:spLocks noChangeArrowheads="1"/>
          </p:cNvSpPr>
          <p:nvPr/>
        </p:nvSpPr>
        <p:spPr bwMode="auto">
          <a:xfrm>
            <a:off x="5786438" y="5562600"/>
            <a:ext cx="1693862"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3200" b="1">
                <a:solidFill>
                  <a:srgbClr val="00FF00"/>
                </a:solidFill>
              </a:rPr>
              <a:t>Fretting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checkerboard(across)">
                                      <p:cBhvr>
                                        <p:cTn id="7" dur="500"/>
                                        <p:tgtEl>
                                          <p:spTgt spid="103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3429"/>
                                        </p:tgtEl>
                                        <p:attrNameLst>
                                          <p:attrName>style.visibility</p:attrName>
                                        </p:attrNameLst>
                                      </p:cBhvr>
                                      <p:to>
                                        <p:strVal val="visible"/>
                                      </p:to>
                                    </p:set>
                                    <p:animEffect transition="in" filter="checkerboard(across)">
                                      <p:cBhvr>
                                        <p:cTn id="12" dur="500"/>
                                        <p:tgtEl>
                                          <p:spTgt spid="1034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3430"/>
                                        </p:tgtEl>
                                        <p:attrNameLst>
                                          <p:attrName>style.visibility</p:attrName>
                                        </p:attrNameLst>
                                      </p:cBhvr>
                                      <p:to>
                                        <p:strVal val="visible"/>
                                      </p:to>
                                    </p:set>
                                    <p:animEffect transition="in" filter="checkerboard(across)">
                                      <p:cBhvr>
                                        <p:cTn id="17" dur="500"/>
                                        <p:tgtEl>
                                          <p:spTgt spid="1034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3435"/>
                                        </p:tgtEl>
                                        <p:attrNameLst>
                                          <p:attrName>style.visibility</p:attrName>
                                        </p:attrNameLst>
                                      </p:cBhvr>
                                      <p:to>
                                        <p:strVal val="visible"/>
                                      </p:to>
                                    </p:set>
                                    <p:animEffect transition="in" filter="wipe(down)">
                                      <p:cBhvr>
                                        <p:cTn id="22" dur="500"/>
                                        <p:tgtEl>
                                          <p:spTgt spid="1034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03431"/>
                                        </p:tgtEl>
                                        <p:attrNameLst>
                                          <p:attrName>style.visibility</p:attrName>
                                        </p:attrNameLst>
                                      </p:cBhvr>
                                      <p:to>
                                        <p:strVal val="visible"/>
                                      </p:to>
                                    </p:set>
                                    <p:animEffect transition="in" filter="checkerboard(across)">
                                      <p:cBhvr>
                                        <p:cTn id="27" dur="500"/>
                                        <p:tgtEl>
                                          <p:spTgt spid="1034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03432"/>
                                        </p:tgtEl>
                                        <p:attrNameLst>
                                          <p:attrName>style.visibility</p:attrName>
                                        </p:attrNameLst>
                                      </p:cBhvr>
                                      <p:to>
                                        <p:strVal val="visible"/>
                                      </p:to>
                                    </p:set>
                                    <p:animEffect transition="in" filter="checkerboard(across)">
                                      <p:cBhvr>
                                        <p:cTn id="32" dur="500"/>
                                        <p:tgtEl>
                                          <p:spTgt spid="1034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3436"/>
                                        </p:tgtEl>
                                        <p:attrNameLst>
                                          <p:attrName>style.visibility</p:attrName>
                                        </p:attrNameLst>
                                      </p:cBhvr>
                                      <p:to>
                                        <p:strVal val="visible"/>
                                      </p:to>
                                    </p:set>
                                    <p:animEffect transition="in" filter="wipe(down)">
                                      <p:cBhvr>
                                        <p:cTn id="37" dur="500"/>
                                        <p:tgtEl>
                                          <p:spTgt spid="10343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03428">
                                            <p:txEl>
                                              <p:pRg st="0" end="0"/>
                                            </p:txEl>
                                          </p:spTgt>
                                        </p:tgtEl>
                                        <p:attrNameLst>
                                          <p:attrName>style.visibility</p:attrName>
                                        </p:attrNameLst>
                                      </p:cBhvr>
                                      <p:to>
                                        <p:strVal val="visible"/>
                                      </p:to>
                                    </p:set>
                                    <p:animEffect transition="in" filter="wipe(up)">
                                      <p:cBhvr>
                                        <p:cTn id="42" dur="1000"/>
                                        <p:tgtEl>
                                          <p:spTgt spid="103428">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03433"/>
                                        </p:tgtEl>
                                        <p:attrNameLst>
                                          <p:attrName>style.visibility</p:attrName>
                                        </p:attrNameLst>
                                      </p:cBhvr>
                                      <p:to>
                                        <p:strVal val="visible"/>
                                      </p:to>
                                    </p:set>
                                    <p:animEffect transition="in" filter="checkerboard(across)">
                                      <p:cBhvr>
                                        <p:cTn id="47" dur="500"/>
                                        <p:tgtEl>
                                          <p:spTgt spid="10343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103434"/>
                                        </p:tgtEl>
                                        <p:attrNameLst>
                                          <p:attrName>style.visibility</p:attrName>
                                        </p:attrNameLst>
                                      </p:cBhvr>
                                      <p:to>
                                        <p:strVal val="visible"/>
                                      </p:to>
                                    </p:set>
                                    <p:animEffect transition="in" filter="checkerboard(across)">
                                      <p:cBhvr>
                                        <p:cTn id="52" dur="500"/>
                                        <p:tgtEl>
                                          <p:spTgt spid="10343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03437"/>
                                        </p:tgtEl>
                                        <p:attrNameLst>
                                          <p:attrName>style.visibility</p:attrName>
                                        </p:attrNameLst>
                                      </p:cBhvr>
                                      <p:to>
                                        <p:strVal val="visible"/>
                                      </p:to>
                                    </p:set>
                                    <p:animEffect transition="in" filter="slide(fromBottom)">
                                      <p:cBhvr>
                                        <p:cTn id="57" dur="500"/>
                                        <p:tgtEl>
                                          <p:spTgt spid="10343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103428">
                                            <p:txEl>
                                              <p:pRg st="1" end="1"/>
                                            </p:txEl>
                                          </p:spTgt>
                                        </p:tgtEl>
                                        <p:attrNameLst>
                                          <p:attrName>style.visibility</p:attrName>
                                        </p:attrNameLst>
                                      </p:cBhvr>
                                      <p:to>
                                        <p:strVal val="visible"/>
                                      </p:to>
                                    </p:set>
                                    <p:animEffect transition="in" filter="wipe(up)">
                                      <p:cBhvr>
                                        <p:cTn id="62" dur="1000"/>
                                        <p:tgtEl>
                                          <p:spTgt spid="1034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36" grpId="0"/>
      <p:bldP spid="103435" grpId="0"/>
      <p:bldP spid="10343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371600" y="0"/>
            <a:ext cx="6858000" cy="685800"/>
          </a:xfrm>
        </p:spPr>
        <p:txBody>
          <a:bodyPr lIns="92075" tIns="46038" rIns="92075" bIns="46038"/>
          <a:lstStyle/>
          <a:p>
            <a:pPr eaLnBrk="1" hangingPunct="1">
              <a:defRPr/>
            </a:pPr>
            <a:r>
              <a:rPr lang="en-GB" sz="3600" b="1" smtClean="0">
                <a:solidFill>
                  <a:srgbClr val="FFFF00"/>
                </a:solidFill>
                <a:effectLst>
                  <a:outerShdw blurRad="38100" dist="38100" dir="2700000" algn="tl">
                    <a:srgbClr val="000000"/>
                  </a:outerShdw>
                </a:effectLst>
                <a:cs typeface="Times New Roman" pitchFamily="18" charset="0"/>
              </a:rPr>
              <a:t>Erosion-Corrosion</a:t>
            </a:r>
            <a:endParaRPr lang="en-US" sz="3600" b="1" smtClean="0">
              <a:solidFill>
                <a:srgbClr val="FFFF00"/>
              </a:solidFill>
              <a:effectLst>
                <a:outerShdw blurRad="38100" dist="38100" dir="2700000" algn="tl">
                  <a:srgbClr val="000000"/>
                </a:outerShdw>
              </a:effectLst>
              <a:cs typeface="Times New Roman" pitchFamily="18" charset="0"/>
            </a:endParaRPr>
          </a:p>
        </p:txBody>
      </p:sp>
      <p:pic>
        <p:nvPicPr>
          <p:cNvPr id="112643" name="Picture 3" descr="schematic-erosion-corrosion"/>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762000"/>
            <a:ext cx="9144000"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44" name="Rectangle 4"/>
          <p:cNvSpPr>
            <a:spLocks noChangeArrowheads="1"/>
          </p:cNvSpPr>
          <p:nvPr/>
        </p:nvSpPr>
        <p:spPr bwMode="auto">
          <a:xfrm>
            <a:off x="2362200" y="6156325"/>
            <a:ext cx="46482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GB" sz="2000" b="1">
                <a:solidFill>
                  <a:schemeClr val="accent2"/>
                </a:solidFill>
                <a:cs typeface="Times New Roman" pitchFamily="18" charset="0"/>
              </a:rPr>
              <a:t>Progressive Stages of  Erosion-Corrosion</a:t>
            </a:r>
            <a:r>
              <a:rPr lang="en-GB" sz="1200" b="1">
                <a:solidFill>
                  <a:schemeClr val="accent2"/>
                </a:solidFill>
                <a:effectLst>
                  <a:outerShdw blurRad="38100" dist="38100" dir="2700000" algn="tl">
                    <a:srgbClr val="000000"/>
                  </a:outerShdw>
                </a:effectLst>
                <a:latin typeface="Times New Roman" pitchFamily="18" charset="0"/>
                <a:cs typeface="Times New Roman" pitchFamily="18" charset="0"/>
              </a:rPr>
              <a:t> </a:t>
            </a:r>
            <a:endParaRPr lang="en-GB" sz="2400" b="1">
              <a:solidFill>
                <a:schemeClr val="accent2"/>
              </a:solidFill>
              <a:effectLst>
                <a:outerShdw blurRad="38100" dist="38100" dir="2700000" algn="tl">
                  <a:srgbClr val="000000"/>
                </a:outerShdw>
              </a:effectLst>
              <a:latin typeface="Times New Roman" pitchFamily="18" charset="0"/>
            </a:endParaRPr>
          </a:p>
        </p:txBody>
      </p:sp>
      <p:pic>
        <p:nvPicPr>
          <p:cNvPr id="112646" name="Picture 6" descr="ecrc"/>
          <p:cNvPicPr>
            <a:picLocks noChangeAspect="1" noChangeArrowheads="1"/>
          </p:cNvPicPr>
          <p:nvPr/>
        </p:nvPicPr>
        <p:blipFill>
          <a:blip r:embed="rId4">
            <a:lum bright="-6000" contrast="18000"/>
            <a:extLst>
              <a:ext uri="{28A0092B-C50C-407E-A947-70E740481C1C}">
                <a14:useLocalDpi xmlns="" xmlns:a14="http://schemas.microsoft.com/office/drawing/2010/main" val="0"/>
              </a:ext>
            </a:extLst>
          </a:blip>
          <a:srcRect/>
          <a:stretch>
            <a:fillRect/>
          </a:stretch>
        </p:blipFill>
        <p:spPr bwMode="auto">
          <a:xfrm>
            <a:off x="2971800" y="1981200"/>
            <a:ext cx="33528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nodeType="clickEffect">
                                  <p:stCondLst>
                                    <p:cond delay="0"/>
                                  </p:stCondLst>
                                  <p:childTnLst>
                                    <p:set>
                                      <p:cBhvr>
                                        <p:cTn id="10" dur="1" fill="hold">
                                          <p:stCondLst>
                                            <p:cond delay="0"/>
                                          </p:stCondLst>
                                        </p:cTn>
                                        <p:tgtEl>
                                          <p:spTgt spid="112643"/>
                                        </p:tgtEl>
                                        <p:attrNameLst>
                                          <p:attrName>style.visibility</p:attrName>
                                        </p:attrNameLst>
                                      </p:cBhvr>
                                      <p:to>
                                        <p:strVal val="visible"/>
                                      </p:to>
                                    </p:set>
                                    <p:animEffect transition="in" filter="slide(fromBottom)">
                                      <p:cBhvr>
                                        <p:cTn id="11" dur="1000"/>
                                        <p:tgtEl>
                                          <p:spTgt spid="1126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12644"/>
                                        </p:tgtEl>
                                        <p:attrNameLst>
                                          <p:attrName>style.visibility</p:attrName>
                                        </p:attrNameLst>
                                      </p:cBhvr>
                                      <p:to>
                                        <p:strVal val="visible"/>
                                      </p:to>
                                    </p:set>
                                    <p:animEffect transition="in" filter="slide(fromBottom)">
                                      <p:cBhvr>
                                        <p:cTn id="16" dur="500"/>
                                        <p:tgtEl>
                                          <p:spTgt spid="1126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32" fill="hold" nodeType="clickEffect">
                                  <p:stCondLst>
                                    <p:cond delay="0"/>
                                  </p:stCondLst>
                                  <p:childTnLst>
                                    <p:set>
                                      <p:cBhvr>
                                        <p:cTn id="20" dur="1" fill="hold">
                                          <p:stCondLst>
                                            <p:cond delay="0"/>
                                          </p:stCondLst>
                                        </p:cTn>
                                        <p:tgtEl>
                                          <p:spTgt spid="112646"/>
                                        </p:tgtEl>
                                        <p:attrNameLst>
                                          <p:attrName>style.visibility</p:attrName>
                                        </p:attrNameLst>
                                      </p:cBhvr>
                                      <p:to>
                                        <p:strVal val="visible"/>
                                      </p:to>
                                    </p:set>
                                    <p:animEffect transition="in" filter="diamond(out)">
                                      <p:cBhvr>
                                        <p:cTn id="21" dur="2000"/>
                                        <p:tgtEl>
                                          <p:spTgt spid="11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1" name="Picture 3" descr="greenrive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62000" y="1447800"/>
            <a:ext cx="72390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14692" name="Group 4"/>
          <p:cNvGrpSpPr>
            <a:grpSpLocks/>
          </p:cNvGrpSpPr>
          <p:nvPr/>
        </p:nvGrpSpPr>
        <p:grpSpPr bwMode="auto">
          <a:xfrm>
            <a:off x="0" y="304800"/>
            <a:ext cx="9144000" cy="914400"/>
            <a:chOff x="0" y="0"/>
            <a:chExt cx="5472" cy="116"/>
          </a:xfrm>
        </p:grpSpPr>
        <p:sp>
          <p:nvSpPr>
            <p:cNvPr id="46084" name="Rectangle 5"/>
            <p:cNvSpPr>
              <a:spLocks noChangeArrowheads="1"/>
            </p:cNvSpPr>
            <p:nvPr/>
          </p:nvSpPr>
          <p:spPr bwMode="auto">
            <a:xfrm>
              <a:off x="0" y="0"/>
              <a:ext cx="5472" cy="11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694" name="Rectangle 6"/>
            <p:cNvSpPr>
              <a:spLocks noChangeArrowheads="1"/>
            </p:cNvSpPr>
            <p:nvPr/>
          </p:nvSpPr>
          <p:spPr bwMode="auto">
            <a:xfrm>
              <a:off x="0" y="0"/>
              <a:ext cx="5472" cy="116"/>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defRPr/>
              </a:pPr>
              <a:r>
                <a:rPr lang="en-US" sz="2400" b="1">
                  <a:solidFill>
                    <a:srgbClr val="00FF00"/>
                  </a:solidFill>
                  <a:effectLst>
                    <a:outerShdw blurRad="38100" dist="38100" dir="2700000" algn="tl">
                      <a:srgbClr val="FFFFFF"/>
                    </a:outerShdw>
                  </a:effectLst>
                  <a:cs typeface="Arial" charset="0"/>
                </a:rPr>
                <a:t>CARBON STEEL TUBE-SHEET, PART OF A SODA ASH EVAPORATOR UNIT.</a:t>
              </a:r>
            </a:p>
            <a:p>
              <a:pPr algn="ctr">
                <a:defRPr/>
              </a:pPr>
              <a:r>
                <a:rPr lang="en-US" sz="2400" b="1">
                  <a:solidFill>
                    <a:srgbClr val="00FF00"/>
                  </a:solidFill>
                  <a:effectLst>
                    <a:outerShdw blurRad="38100" dist="38100" dir="2700000" algn="tl">
                      <a:srgbClr val="FFFFFF"/>
                    </a:outerShdw>
                  </a:effectLst>
                  <a:cs typeface="Arial" charset="0"/>
                </a:rPr>
                <a:t>SUFFERED EROSION-CORROSION IN TURBULENT AREAS</a:t>
              </a:r>
              <a:r>
                <a:rPr lang="en-US" sz="2400" b="1">
                  <a:solidFill>
                    <a:srgbClr val="00FF00"/>
                  </a:solidFill>
                  <a:effectLst>
                    <a:outerShdw blurRad="38100" dist="38100" dir="2700000" algn="tl">
                      <a:srgbClr val="FFFFFF"/>
                    </a:outerShdw>
                  </a:effectLst>
                  <a:latin typeface="Times New Roman" pitchFamily="18" charset="0"/>
                  <a:cs typeface="Arial" charset="0"/>
                </a:rPr>
                <a:t> </a:t>
              </a:r>
              <a:endParaRPr lang="en-US" sz="2400" b="1">
                <a:solidFill>
                  <a:srgbClr val="00FF00"/>
                </a:solidFill>
                <a:effectLst>
                  <a:outerShdw blurRad="38100" dist="38100" dir="2700000" algn="tl">
                    <a:srgbClr val="FFFFFF"/>
                  </a:outerShdw>
                </a:effectLst>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14692"/>
                                        </p:tgtEl>
                                        <p:attrNameLst>
                                          <p:attrName>style.visibility</p:attrName>
                                        </p:attrNameLst>
                                      </p:cBhvr>
                                      <p:to>
                                        <p:strVal val="visible"/>
                                      </p:to>
                                    </p:set>
                                    <p:anim calcmode="lin" valueType="num">
                                      <p:cBhvr additive="base">
                                        <p:cTn id="7" dur="500" fill="hold"/>
                                        <p:tgtEl>
                                          <p:spTgt spid="114692"/>
                                        </p:tgtEl>
                                        <p:attrNameLst>
                                          <p:attrName>ppt_x</p:attrName>
                                        </p:attrNameLst>
                                      </p:cBhvr>
                                      <p:tavLst>
                                        <p:tav tm="0">
                                          <p:val>
                                            <p:strVal val="#ppt_x"/>
                                          </p:val>
                                        </p:tav>
                                        <p:tav tm="100000">
                                          <p:val>
                                            <p:strVal val="#ppt_x"/>
                                          </p:val>
                                        </p:tav>
                                      </p:tavLst>
                                    </p:anim>
                                    <p:anim calcmode="lin" valueType="num">
                                      <p:cBhvr additive="base">
                                        <p:cTn id="8" dur="500" fill="hold"/>
                                        <p:tgtEl>
                                          <p:spTgt spid="11469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114691"/>
                                        </p:tgtEl>
                                        <p:attrNameLst>
                                          <p:attrName>style.visibility</p:attrName>
                                        </p:attrNameLst>
                                      </p:cBhvr>
                                      <p:to>
                                        <p:strVal val="visible"/>
                                      </p:to>
                                    </p:set>
                                    <p:animEffect transition="in" filter="box(out)">
                                      <p:cBhvr>
                                        <p:cTn id="13" dur="500"/>
                                        <p:tgtEl>
                                          <p:spTgt spid="114691"/>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p:txBody>
          <a:bodyPr/>
          <a:lstStyle/>
          <a:p>
            <a:pPr eaLnBrk="1" hangingPunct="1">
              <a:buFontTx/>
              <a:buNone/>
            </a:pPr>
            <a:r>
              <a:rPr lang="en-GB" sz="2400" smtClean="0">
                <a:solidFill>
                  <a:srgbClr val="F8F8F8"/>
                </a:solidFill>
                <a:latin typeface="Arial Unicode MS" pitchFamily="34" charset="-128"/>
                <a:cs typeface="Times New Roman" pitchFamily="18" charset="0"/>
              </a:rPr>
              <a:t>    </a:t>
            </a:r>
            <a:r>
              <a:rPr lang="en-GB" sz="2400" b="1" smtClean="0">
                <a:solidFill>
                  <a:srgbClr val="F8F8F8"/>
                </a:solidFill>
                <a:latin typeface="Arial Unicode MS" pitchFamily="34" charset="-128"/>
                <a:cs typeface="Times New Roman" pitchFamily="18" charset="0"/>
              </a:rPr>
              <a:t>Five methods of prevention or minimization of damage due to erosion corrosion are used. </a:t>
            </a:r>
          </a:p>
          <a:p>
            <a:pPr eaLnBrk="1" hangingPunct="1">
              <a:buFontTx/>
              <a:buNone/>
            </a:pPr>
            <a:r>
              <a:rPr lang="en-GB" sz="2400" b="1" smtClean="0">
                <a:solidFill>
                  <a:srgbClr val="F8F8F8"/>
                </a:solidFill>
                <a:latin typeface="Arial Unicode MS" pitchFamily="34" charset="-128"/>
                <a:cs typeface="Times New Roman" pitchFamily="18" charset="0"/>
              </a:rPr>
              <a:t>            </a:t>
            </a:r>
            <a:r>
              <a:rPr lang="en-GB" sz="2400" b="1" u="sng" smtClean="0">
                <a:solidFill>
                  <a:srgbClr val="00FF00"/>
                </a:solidFill>
                <a:latin typeface="Arial Unicode MS" pitchFamily="34" charset="-128"/>
                <a:cs typeface="Times New Roman" pitchFamily="18" charset="0"/>
              </a:rPr>
              <a:t>In order of importance or extent of use</a:t>
            </a:r>
            <a:r>
              <a:rPr lang="en-GB" sz="2400" b="1" smtClean="0">
                <a:solidFill>
                  <a:srgbClr val="00FF00"/>
                </a:solidFill>
                <a:latin typeface="Arial Unicode MS" pitchFamily="34" charset="-128"/>
                <a:cs typeface="Times New Roman" pitchFamily="18" charset="0"/>
              </a:rPr>
              <a:t>, </a:t>
            </a:r>
          </a:p>
          <a:p>
            <a:pPr eaLnBrk="1" hangingPunct="1">
              <a:buFontTx/>
              <a:buNone/>
            </a:pPr>
            <a:r>
              <a:rPr lang="en-GB" sz="2400" b="1" smtClean="0">
                <a:solidFill>
                  <a:srgbClr val="F8F8F8"/>
                </a:solidFill>
                <a:latin typeface="Arial Unicode MS" pitchFamily="34" charset="-128"/>
                <a:cs typeface="Times New Roman" pitchFamily="18" charset="0"/>
              </a:rPr>
              <a:t>(1) Better materials</a:t>
            </a:r>
          </a:p>
          <a:p>
            <a:pPr eaLnBrk="1" hangingPunct="1">
              <a:buFontTx/>
              <a:buNone/>
            </a:pPr>
            <a:r>
              <a:rPr lang="en-GB" sz="2400" b="1" smtClean="0">
                <a:solidFill>
                  <a:srgbClr val="00FF00"/>
                </a:solidFill>
                <a:latin typeface="Arial Unicode MS" pitchFamily="34" charset="-128"/>
                <a:cs typeface="Times New Roman" pitchFamily="18" charset="0"/>
              </a:rPr>
              <a:t>(2)</a:t>
            </a:r>
            <a:r>
              <a:rPr lang="en-GB" sz="2400" b="1" smtClean="0">
                <a:solidFill>
                  <a:srgbClr val="F8F8F8"/>
                </a:solidFill>
                <a:latin typeface="Arial Unicode MS" pitchFamily="34" charset="-128"/>
                <a:cs typeface="Times New Roman" pitchFamily="18" charset="0"/>
              </a:rPr>
              <a:t> </a:t>
            </a:r>
            <a:r>
              <a:rPr lang="en-GB" sz="2400" b="1" smtClean="0">
                <a:solidFill>
                  <a:srgbClr val="00FF00"/>
                </a:solidFill>
                <a:latin typeface="Arial Unicode MS" pitchFamily="34" charset="-128"/>
                <a:cs typeface="Times New Roman" pitchFamily="18" charset="0"/>
              </a:rPr>
              <a:t>Design </a:t>
            </a:r>
          </a:p>
          <a:p>
            <a:pPr eaLnBrk="1" hangingPunct="1">
              <a:buFontTx/>
              <a:buNone/>
            </a:pPr>
            <a:r>
              <a:rPr lang="en-GB" sz="2400" b="1" smtClean="0">
                <a:solidFill>
                  <a:srgbClr val="F8F8F8"/>
                </a:solidFill>
                <a:latin typeface="Arial Unicode MS" pitchFamily="34" charset="-128"/>
                <a:cs typeface="Times New Roman" pitchFamily="18" charset="0"/>
              </a:rPr>
              <a:t>(3) Alteration of the environment </a:t>
            </a:r>
          </a:p>
          <a:p>
            <a:pPr eaLnBrk="1" hangingPunct="1">
              <a:buFontTx/>
              <a:buNone/>
            </a:pPr>
            <a:r>
              <a:rPr lang="en-GB" sz="2400" b="1" smtClean="0">
                <a:solidFill>
                  <a:srgbClr val="00FF00"/>
                </a:solidFill>
                <a:latin typeface="Arial Unicode MS" pitchFamily="34" charset="-128"/>
                <a:cs typeface="Times New Roman" pitchFamily="18" charset="0"/>
              </a:rPr>
              <a:t>(4)</a:t>
            </a:r>
            <a:r>
              <a:rPr lang="en-GB" sz="2400" b="1" smtClean="0">
                <a:solidFill>
                  <a:srgbClr val="F8F8F8"/>
                </a:solidFill>
                <a:latin typeface="Arial Unicode MS" pitchFamily="34" charset="-128"/>
                <a:cs typeface="Times New Roman" pitchFamily="18" charset="0"/>
              </a:rPr>
              <a:t> </a:t>
            </a:r>
            <a:r>
              <a:rPr lang="en-GB" sz="2400" b="1" smtClean="0">
                <a:solidFill>
                  <a:srgbClr val="00FF00"/>
                </a:solidFill>
                <a:latin typeface="Arial Unicode MS" pitchFamily="34" charset="-128"/>
                <a:cs typeface="Times New Roman" pitchFamily="18" charset="0"/>
              </a:rPr>
              <a:t>Coatings</a:t>
            </a:r>
            <a:r>
              <a:rPr lang="en-US" sz="2400" b="1" smtClean="0">
                <a:solidFill>
                  <a:srgbClr val="00FF00"/>
                </a:solidFill>
                <a:latin typeface="Arial Unicode MS" pitchFamily="34" charset="-128"/>
                <a:cs typeface="Times New Roman" pitchFamily="18" charset="0"/>
              </a:rPr>
              <a:t> </a:t>
            </a:r>
          </a:p>
          <a:p>
            <a:pPr eaLnBrk="1" hangingPunct="1">
              <a:buFontTx/>
              <a:buNone/>
            </a:pPr>
            <a:r>
              <a:rPr lang="en-GB" sz="2400" b="1" smtClean="0">
                <a:solidFill>
                  <a:srgbClr val="F8F8F8"/>
                </a:solidFill>
                <a:latin typeface="Arial Unicode MS" pitchFamily="34" charset="-128"/>
                <a:cs typeface="Times New Roman" pitchFamily="18" charset="0"/>
              </a:rPr>
              <a:t>(5) Cathodic protection.</a:t>
            </a:r>
            <a:r>
              <a:rPr lang="en-US" b="1" smtClean="0">
                <a:solidFill>
                  <a:srgbClr val="000000"/>
                </a:solidFill>
                <a:cs typeface="Times New Roman" pitchFamily="18" charset="0"/>
              </a:rPr>
              <a:t> </a:t>
            </a:r>
          </a:p>
        </p:txBody>
      </p:sp>
      <p:sp>
        <p:nvSpPr>
          <p:cNvPr id="115715" name="Rectangle 3"/>
          <p:cNvSpPr>
            <a:spLocks noGrp="1" noChangeArrowheads="1"/>
          </p:cNvSpPr>
          <p:nvPr>
            <p:ph type="title"/>
          </p:nvPr>
        </p:nvSpPr>
        <p:spPr>
          <a:xfrm>
            <a:off x="685800" y="304800"/>
            <a:ext cx="7772400" cy="1143000"/>
          </a:xfrm>
        </p:spPr>
        <p:txBody>
          <a:bodyPr lIns="92075" tIns="46038" rIns="92075" bIns="46038"/>
          <a:lstStyle/>
          <a:p>
            <a:pPr eaLnBrk="1" hangingPunct="1">
              <a:defRPr/>
            </a:pPr>
            <a:r>
              <a:rPr lang="en-GB" sz="2400" i="1" smtClean="0">
                <a:solidFill>
                  <a:srgbClr val="F8F8F8"/>
                </a:solidFill>
                <a:effectLst>
                  <a:outerShdw blurRad="38100" dist="38100" dir="2700000" algn="tl">
                    <a:srgbClr val="000000"/>
                  </a:outerShdw>
                </a:effectLst>
                <a:latin typeface="Arial Unicode MS" pitchFamily="34" charset="-128"/>
                <a:cs typeface="Times New Roman" pitchFamily="18" charset="0"/>
              </a:rPr>
              <a:t> </a:t>
            </a:r>
            <a:r>
              <a:rPr lang="en-GB" sz="3600" b="1" smtClean="0">
                <a:solidFill>
                  <a:srgbClr val="FFFF00"/>
                </a:solidFill>
                <a:effectLst>
                  <a:outerShdw blurRad="38100" dist="38100" dir="2700000" algn="tl">
                    <a:srgbClr val="000000"/>
                  </a:outerShdw>
                </a:effectLst>
                <a:latin typeface="Arial Unicode MS" pitchFamily="34" charset="-128"/>
                <a:cs typeface="Times New Roman" pitchFamily="18" charset="0"/>
              </a:rPr>
              <a:t>Erosion – Corrosion</a:t>
            </a:r>
            <a:r>
              <a:rPr lang="en-GB" sz="3600" smtClean="0">
                <a:solidFill>
                  <a:srgbClr val="F8F8F8"/>
                </a:solidFill>
                <a:effectLst>
                  <a:outerShdw blurRad="38100" dist="38100" dir="2700000" algn="tl">
                    <a:srgbClr val="000000"/>
                  </a:outerShdw>
                </a:effectLst>
                <a:latin typeface="Arial Unicode MS" pitchFamily="34" charset="-128"/>
                <a:cs typeface="Times New Roman" pitchFamily="18" charset="0"/>
              </a:rPr>
              <a:t> </a:t>
            </a:r>
            <a:br>
              <a:rPr lang="en-GB" sz="3600" smtClean="0">
                <a:solidFill>
                  <a:srgbClr val="F8F8F8"/>
                </a:solidFill>
                <a:effectLst>
                  <a:outerShdw blurRad="38100" dist="38100" dir="2700000" algn="tl">
                    <a:srgbClr val="000000"/>
                  </a:outerShdw>
                </a:effectLst>
                <a:latin typeface="Arial Unicode MS" pitchFamily="34" charset="-128"/>
                <a:cs typeface="Times New Roman" pitchFamily="18" charset="0"/>
              </a:rPr>
            </a:br>
            <a:r>
              <a:rPr lang="en-GB" sz="2000" b="1" smtClean="0">
                <a:solidFill>
                  <a:srgbClr val="FFFF00"/>
                </a:solidFill>
                <a:effectLst>
                  <a:outerShdw blurRad="38100" dist="38100" dir="2700000" algn="tl">
                    <a:srgbClr val="000000"/>
                  </a:outerShdw>
                </a:effectLst>
                <a:latin typeface="Arial Unicode MS" pitchFamily="34" charset="-128"/>
                <a:cs typeface="Times New Roman" pitchFamily="18" charset="0"/>
              </a:rPr>
              <a:t>(Control)</a:t>
            </a:r>
            <a:r>
              <a:rPr lang="en-US" sz="2000" b="1" smtClean="0">
                <a:solidFill>
                  <a:srgbClr val="F8F8F8"/>
                </a:solidFill>
                <a:effectLst>
                  <a:outerShdw blurRad="38100" dist="38100" dir="2700000" algn="tl">
                    <a:srgbClr val="000000"/>
                  </a:outerShdw>
                </a:effectLst>
                <a:latin typeface="Arial Unicode MS" pitchFamily="34" charset="-128"/>
              </a:rPr>
              <a:t> </a:t>
            </a:r>
            <a:br>
              <a:rPr lang="en-US" sz="2000" b="1" smtClean="0">
                <a:solidFill>
                  <a:srgbClr val="F8F8F8"/>
                </a:solidFill>
                <a:effectLst>
                  <a:outerShdw blurRad="38100" dist="38100" dir="2700000" algn="tl">
                    <a:srgbClr val="000000"/>
                  </a:outerShdw>
                </a:effectLst>
                <a:latin typeface="Arial Unicode MS" pitchFamily="34" charset="-128"/>
              </a:rPr>
            </a:br>
            <a:endParaRPr lang="en-US" sz="2000" b="1" smtClean="0">
              <a:solidFill>
                <a:srgbClr val="F8F8F8"/>
              </a:solidFill>
              <a:effectLst>
                <a:outerShdw blurRad="38100" dist="38100" dir="2700000" algn="tl">
                  <a:srgbClr val="000000"/>
                </a:outerShdw>
              </a:effectLst>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3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157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15714">
                                            <p:txEl>
                                              <p:pRg st="0" end="0"/>
                                            </p:txEl>
                                          </p:spTgt>
                                        </p:tgtEl>
                                        <p:attrNameLst>
                                          <p:attrName>style.visibility</p:attrName>
                                        </p:attrNameLst>
                                      </p:cBhvr>
                                      <p:to>
                                        <p:strVal val="visible"/>
                                      </p:to>
                                    </p:set>
                                    <p:animEffect transition="in" filter="wipe(left)">
                                      <p:cBhvr>
                                        <p:cTn id="13" dur="500"/>
                                        <p:tgtEl>
                                          <p:spTgt spid="11571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5714">
                                            <p:txEl>
                                              <p:pRg st="1" end="1"/>
                                            </p:txEl>
                                          </p:spTgt>
                                        </p:tgtEl>
                                        <p:attrNameLst>
                                          <p:attrName>style.visibility</p:attrName>
                                        </p:attrNameLst>
                                      </p:cBhvr>
                                      <p:to>
                                        <p:strVal val="visible"/>
                                      </p:to>
                                    </p:set>
                                    <p:animEffect transition="in" filter="wipe(left)">
                                      <p:cBhvr>
                                        <p:cTn id="18" dur="500"/>
                                        <p:tgtEl>
                                          <p:spTgt spid="115714">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5714">
                                            <p:txEl>
                                              <p:pRg st="2" end="2"/>
                                            </p:txEl>
                                          </p:spTgt>
                                        </p:tgtEl>
                                        <p:attrNameLst>
                                          <p:attrName>style.visibility</p:attrName>
                                        </p:attrNameLst>
                                      </p:cBhvr>
                                      <p:to>
                                        <p:strVal val="visible"/>
                                      </p:to>
                                    </p:set>
                                    <p:animEffect transition="in" filter="wipe(left)">
                                      <p:cBhvr>
                                        <p:cTn id="23" dur="500"/>
                                        <p:tgtEl>
                                          <p:spTgt spid="115714">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5714">
                                            <p:txEl>
                                              <p:pRg st="3" end="3"/>
                                            </p:txEl>
                                          </p:spTgt>
                                        </p:tgtEl>
                                        <p:attrNameLst>
                                          <p:attrName>style.visibility</p:attrName>
                                        </p:attrNameLst>
                                      </p:cBhvr>
                                      <p:to>
                                        <p:strVal val="visible"/>
                                      </p:to>
                                    </p:set>
                                    <p:animEffect transition="in" filter="wipe(left)">
                                      <p:cBhvr>
                                        <p:cTn id="28" dur="500"/>
                                        <p:tgtEl>
                                          <p:spTgt spid="115714">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5714">
                                            <p:txEl>
                                              <p:pRg st="4" end="4"/>
                                            </p:txEl>
                                          </p:spTgt>
                                        </p:tgtEl>
                                        <p:attrNameLst>
                                          <p:attrName>style.visibility</p:attrName>
                                        </p:attrNameLst>
                                      </p:cBhvr>
                                      <p:to>
                                        <p:strVal val="visible"/>
                                      </p:to>
                                    </p:set>
                                    <p:animEffect transition="in" filter="wipe(left)">
                                      <p:cBhvr>
                                        <p:cTn id="33" dur="500"/>
                                        <p:tgtEl>
                                          <p:spTgt spid="115714">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5714">
                                            <p:txEl>
                                              <p:pRg st="5" end="5"/>
                                            </p:txEl>
                                          </p:spTgt>
                                        </p:tgtEl>
                                        <p:attrNameLst>
                                          <p:attrName>style.visibility</p:attrName>
                                        </p:attrNameLst>
                                      </p:cBhvr>
                                      <p:to>
                                        <p:strVal val="visible"/>
                                      </p:to>
                                    </p:set>
                                    <p:animEffect transition="in" filter="wipe(left)">
                                      <p:cBhvr>
                                        <p:cTn id="38" dur="500"/>
                                        <p:tgtEl>
                                          <p:spTgt spid="115714">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5714">
                                            <p:txEl>
                                              <p:pRg st="6" end="6"/>
                                            </p:txEl>
                                          </p:spTgt>
                                        </p:tgtEl>
                                        <p:attrNameLst>
                                          <p:attrName>style.visibility</p:attrName>
                                        </p:attrNameLst>
                                      </p:cBhvr>
                                      <p:to>
                                        <p:strVal val="visible"/>
                                      </p:to>
                                    </p:set>
                                    <p:animEffect transition="in" filter="wipe(left)">
                                      <p:cBhvr>
                                        <p:cTn id="43" dur="500"/>
                                        <p:tgtEl>
                                          <p:spTgt spid="1157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autoUpdateAnimBg="0"/>
      <p:bldP spid="11571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219200" y="0"/>
            <a:ext cx="7010400" cy="762000"/>
          </a:xfrm>
        </p:spPr>
        <p:txBody>
          <a:bodyPr/>
          <a:lstStyle/>
          <a:p>
            <a:pPr eaLnBrk="1" hangingPunct="1">
              <a:defRPr/>
            </a:pPr>
            <a:r>
              <a:rPr lang="en-GB" sz="3600" b="1" smtClean="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Cavitation</a:t>
            </a:r>
            <a:endParaRPr lang="en-US" sz="3600" b="1" smtClean="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116739" name="Rectangle 3"/>
          <p:cNvSpPr>
            <a:spLocks noChangeArrowheads="1"/>
          </p:cNvSpPr>
          <p:nvPr/>
        </p:nvSpPr>
        <p:spPr bwMode="auto">
          <a:xfrm>
            <a:off x="0" y="685800"/>
            <a:ext cx="9144000" cy="228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sz="2400">
                <a:solidFill>
                  <a:srgbClr val="F8F8F8"/>
                </a:solidFill>
                <a:ea typeface="Arial Unicode MS" pitchFamily="34" charset="-128"/>
                <a:cs typeface="Arial Unicode MS" pitchFamily="34" charset="-128"/>
              </a:rPr>
              <a:t>Cavitation is a special form of erosion corrosion caused by the </a:t>
            </a:r>
            <a:r>
              <a:rPr lang="en-GB" sz="2400" b="1">
                <a:solidFill>
                  <a:srgbClr val="FFFF00"/>
                </a:solidFill>
                <a:ea typeface="Arial Unicode MS" pitchFamily="34" charset="-128"/>
                <a:cs typeface="Arial Unicode MS" pitchFamily="34" charset="-128"/>
              </a:rPr>
              <a:t>collapse of bubble</a:t>
            </a:r>
            <a:r>
              <a:rPr lang="en-GB" sz="2400">
                <a:solidFill>
                  <a:srgbClr val="F8F8F8"/>
                </a:solidFill>
                <a:ea typeface="Arial Unicode MS" pitchFamily="34" charset="-128"/>
                <a:cs typeface="Arial Unicode MS" pitchFamily="34" charset="-128"/>
              </a:rPr>
              <a:t> formed at areas of bubbles formed at areas of low pressure in a flowing stream.</a:t>
            </a:r>
          </a:p>
          <a:p>
            <a:pPr algn="ctr"/>
            <a:endParaRPr lang="en-US" sz="2400">
              <a:solidFill>
                <a:srgbClr val="F8F8F8"/>
              </a:solidFill>
              <a:ea typeface="Arial Unicode MS" pitchFamily="34" charset="-128"/>
              <a:cs typeface="Arial Unicode MS" pitchFamily="34" charset="-128"/>
            </a:endParaRPr>
          </a:p>
          <a:p>
            <a:pPr algn="ctr" eaLnBrk="0" hangingPunct="0"/>
            <a:r>
              <a:rPr lang="en-GB" sz="2400">
                <a:solidFill>
                  <a:srgbClr val="00FF00"/>
                </a:solidFill>
                <a:cs typeface="Times New Roman" pitchFamily="18" charset="0"/>
              </a:rPr>
              <a:t>Cavitation damage has a characteristic rounded crater effect when viewed at high magnification</a:t>
            </a:r>
            <a:r>
              <a:rPr lang="en-US" sz="2400">
                <a:solidFill>
                  <a:srgbClr val="00FF00"/>
                </a:solidFill>
              </a:rPr>
              <a:t> </a:t>
            </a:r>
          </a:p>
        </p:txBody>
      </p:sp>
      <p:pic>
        <p:nvPicPr>
          <p:cNvPr id="116740" name="Picture 4" descr="centrifugalpumps14b.gif (55354 byte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971800"/>
            <a:ext cx="73152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6742" name="Picture 6" descr="fig604">
            <a:hlinkClick r:id="rId4"/>
          </p:cNvPr>
          <p:cNvPicPr>
            <a:picLocks noChangeAspect="1" noChangeArrowheads="1"/>
          </p:cNvPicPr>
          <p:nvPr/>
        </p:nvPicPr>
        <p:blipFill>
          <a:blip r:embed="rId5">
            <a:lum contrast="18000"/>
            <a:extLst>
              <a:ext uri="{28A0092B-C50C-407E-A947-70E740481C1C}">
                <a14:useLocalDpi xmlns="" xmlns:a14="http://schemas.microsoft.com/office/drawing/2010/main" val="0"/>
              </a:ext>
            </a:extLst>
          </a:blip>
          <a:srcRect/>
          <a:stretch>
            <a:fillRect/>
          </a:stretch>
        </p:blipFill>
        <p:spPr bwMode="auto">
          <a:xfrm>
            <a:off x="7391400" y="3581400"/>
            <a:ext cx="152400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116740"/>
                                        </p:tgtEl>
                                        <p:attrNameLst>
                                          <p:attrName>style.visibility</p:attrName>
                                        </p:attrNameLst>
                                      </p:cBhvr>
                                      <p:to>
                                        <p:strVal val="visible"/>
                                      </p:to>
                                    </p:set>
                                    <p:animEffect transition="in" filter="slide(fromBottom)">
                                      <p:cBhvr>
                                        <p:cTn id="15" dur="1000"/>
                                        <p:tgtEl>
                                          <p:spTgt spid="1167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nodeType="clickEffect">
                                  <p:stCondLst>
                                    <p:cond delay="0"/>
                                  </p:stCondLst>
                                  <p:childTnLst>
                                    <p:set>
                                      <p:cBhvr>
                                        <p:cTn id="19" dur="1" fill="hold">
                                          <p:stCondLst>
                                            <p:cond delay="0"/>
                                          </p:stCondLst>
                                        </p:cTn>
                                        <p:tgtEl>
                                          <p:spTgt spid="116742"/>
                                        </p:tgtEl>
                                        <p:attrNameLst>
                                          <p:attrName>style.visibility</p:attrName>
                                        </p:attrNameLst>
                                      </p:cBhvr>
                                      <p:to>
                                        <p:strVal val="visible"/>
                                      </p:to>
                                    </p:set>
                                    <p:animEffect transition="in" filter="box(out)">
                                      <p:cBhvr>
                                        <p:cTn id="20" dur="10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P spid="11673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524000" y="228600"/>
            <a:ext cx="6172200" cy="1143000"/>
          </a:xfrm>
        </p:spPr>
        <p:txBody>
          <a:bodyPr/>
          <a:lstStyle/>
          <a:p>
            <a:pPr eaLnBrk="1" hangingPunct="1">
              <a:defRPr/>
            </a:pPr>
            <a:r>
              <a:rPr lang="en-GB" sz="3600" b="1" smtClean="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Cavitation Damage </a:t>
            </a:r>
            <a:br>
              <a:rPr lang="en-GB" sz="3600" b="1" smtClean="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br>
            <a:r>
              <a:rPr lang="en-GB" sz="2000" b="1" smtClean="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(Preventive Measures)</a:t>
            </a:r>
            <a:r>
              <a:rPr lang="en-GB" sz="3600" b="1" smtClean="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endParaRPr lang="en-US" sz="3600" b="1" smtClean="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117763" name="Rectangle 3"/>
          <p:cNvSpPr>
            <a:spLocks noGrp="1" noChangeArrowheads="1"/>
          </p:cNvSpPr>
          <p:nvPr>
            <p:ph type="body" idx="1"/>
          </p:nvPr>
        </p:nvSpPr>
        <p:spPr/>
        <p:txBody>
          <a:bodyPr/>
          <a:lstStyle/>
          <a:p>
            <a:pPr algn="ctr" eaLnBrk="1" hangingPunct="1">
              <a:buFontTx/>
              <a:buNone/>
            </a:pPr>
            <a:r>
              <a:rPr lang="en-GB" sz="2400" smtClean="0">
                <a:latin typeface="Arial Unicode MS" pitchFamily="34" charset="-128"/>
                <a:cs typeface="Times New Roman" pitchFamily="18" charset="0"/>
              </a:rPr>
              <a:t>    </a:t>
            </a:r>
            <a:r>
              <a:rPr lang="en-GB" sz="2400" smtClean="0">
                <a:solidFill>
                  <a:schemeClr val="bg1"/>
                </a:solidFill>
                <a:cs typeface="Times New Roman" pitchFamily="18" charset="0"/>
              </a:rPr>
              <a:t>In general, cavitation damage can be prevented by the techniques used in preventing erosion corrosion</a:t>
            </a:r>
          </a:p>
          <a:p>
            <a:pPr algn="ctr" eaLnBrk="1" hangingPunct="1">
              <a:buFontTx/>
              <a:buNone/>
            </a:pPr>
            <a:endParaRPr lang="en-GB" sz="2400" smtClean="0">
              <a:solidFill>
                <a:schemeClr val="bg1"/>
              </a:solidFill>
              <a:cs typeface="Times New Roman" pitchFamily="18" charset="0"/>
            </a:endParaRPr>
          </a:p>
          <a:p>
            <a:pPr eaLnBrk="1" hangingPunct="1">
              <a:buClr>
                <a:srgbClr val="FFFF00"/>
              </a:buClr>
              <a:buSzPct val="120000"/>
              <a:buFontTx/>
              <a:buChar char="o"/>
            </a:pPr>
            <a:r>
              <a:rPr lang="en-GB" sz="2400" smtClean="0">
                <a:solidFill>
                  <a:srgbClr val="00FF00"/>
                </a:solidFill>
                <a:cs typeface="Times New Roman" pitchFamily="18" charset="0"/>
              </a:rPr>
              <a:t>Changing design to minimize hydrodynamic pressure differences in process flow streams </a:t>
            </a:r>
          </a:p>
          <a:p>
            <a:pPr eaLnBrk="1" hangingPunct="1">
              <a:buClr>
                <a:srgbClr val="FFFF00"/>
              </a:buClr>
              <a:buSzPct val="120000"/>
              <a:buFontTx/>
              <a:buChar char="o"/>
            </a:pPr>
            <a:r>
              <a:rPr lang="en-GB" sz="2400" smtClean="0">
                <a:solidFill>
                  <a:schemeClr val="bg1"/>
                </a:solidFill>
                <a:cs typeface="Times New Roman" pitchFamily="18" charset="0"/>
              </a:rPr>
              <a:t>Smooth finishes on pump impellers and propellers </a:t>
            </a:r>
          </a:p>
          <a:p>
            <a:pPr eaLnBrk="1" hangingPunct="1">
              <a:buClr>
                <a:srgbClr val="FFFF00"/>
              </a:buClr>
              <a:buSzPct val="120000"/>
              <a:buFontTx/>
              <a:buChar char="o"/>
            </a:pPr>
            <a:r>
              <a:rPr lang="en-GB" sz="2400" smtClean="0">
                <a:solidFill>
                  <a:srgbClr val="00FF00"/>
                </a:solidFill>
                <a:cs typeface="Times New Roman" pitchFamily="18" charset="0"/>
              </a:rPr>
              <a:t>Coating metallic parts with resilient coatings such as rubber and plastic</a:t>
            </a:r>
            <a:r>
              <a:rPr lang="en-US" sz="2400" smtClean="0">
                <a:solidFill>
                  <a:srgbClr val="00FF00"/>
                </a:solidFill>
                <a:cs typeface="Times New Roman" pitchFamily="18" charset="0"/>
              </a:rPr>
              <a:t> </a:t>
            </a:r>
          </a:p>
          <a:p>
            <a:pPr eaLnBrk="1" hangingPunct="1">
              <a:buClr>
                <a:srgbClr val="FFFF00"/>
              </a:buClr>
              <a:buSzPct val="120000"/>
              <a:buFontTx/>
              <a:buChar char="o"/>
            </a:pPr>
            <a:r>
              <a:rPr lang="en-GB" sz="2400" smtClean="0">
                <a:solidFill>
                  <a:schemeClr val="bg1"/>
                </a:solidFill>
                <a:cs typeface="Times New Roman" pitchFamily="18" charset="0"/>
              </a:rPr>
              <a:t>Cathodic protection </a:t>
            </a:r>
            <a:endParaRPr lang="en-US" sz="2400" smtClean="0">
              <a:solidFill>
                <a:schemeClr val="bg1"/>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117763">
                                            <p:txEl>
                                              <p:pRg st="0" end="0"/>
                                            </p:txEl>
                                          </p:spTgt>
                                        </p:tgtEl>
                                        <p:attrNameLst>
                                          <p:attrName>style.visibility</p:attrName>
                                        </p:attrNameLst>
                                      </p:cBhvr>
                                      <p:to>
                                        <p:strVal val="visible"/>
                                      </p:to>
                                    </p:set>
                                    <p:animEffect transition="in" filter="checkerboard(across)">
                                      <p:cBhvr>
                                        <p:cTn id="11" dur="500"/>
                                        <p:tgtEl>
                                          <p:spTgt spid="11776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117763">
                                            <p:txEl>
                                              <p:pRg st="2" end="2"/>
                                            </p:txEl>
                                          </p:spTgt>
                                        </p:tgtEl>
                                        <p:attrNameLst>
                                          <p:attrName>style.visibility</p:attrName>
                                        </p:attrNameLst>
                                      </p:cBhvr>
                                      <p:to>
                                        <p:strVal val="visible"/>
                                      </p:to>
                                    </p:set>
                                    <p:animEffect transition="in" filter="slide(fromBottom)">
                                      <p:cBhvr>
                                        <p:cTn id="16" dur="500"/>
                                        <p:tgtEl>
                                          <p:spTgt spid="11776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117763">
                                            <p:txEl>
                                              <p:pRg st="3" end="3"/>
                                            </p:txEl>
                                          </p:spTgt>
                                        </p:tgtEl>
                                        <p:attrNameLst>
                                          <p:attrName>style.visibility</p:attrName>
                                        </p:attrNameLst>
                                      </p:cBhvr>
                                      <p:to>
                                        <p:strVal val="visible"/>
                                      </p:to>
                                    </p:set>
                                    <p:animEffect transition="in" filter="slide(fromBottom)">
                                      <p:cBhvr>
                                        <p:cTn id="21" dur="500"/>
                                        <p:tgtEl>
                                          <p:spTgt spid="11776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117763">
                                            <p:txEl>
                                              <p:pRg st="4" end="4"/>
                                            </p:txEl>
                                          </p:spTgt>
                                        </p:tgtEl>
                                        <p:attrNameLst>
                                          <p:attrName>style.visibility</p:attrName>
                                        </p:attrNameLst>
                                      </p:cBhvr>
                                      <p:to>
                                        <p:strVal val="visible"/>
                                      </p:to>
                                    </p:set>
                                    <p:animEffect transition="in" filter="slide(fromBottom)">
                                      <p:cBhvr>
                                        <p:cTn id="26" dur="500"/>
                                        <p:tgtEl>
                                          <p:spTgt spid="117763">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117763">
                                            <p:txEl>
                                              <p:pRg st="5" end="5"/>
                                            </p:txEl>
                                          </p:spTgt>
                                        </p:tgtEl>
                                        <p:attrNameLst>
                                          <p:attrName>style.visibility</p:attrName>
                                        </p:attrNameLst>
                                      </p:cBhvr>
                                      <p:to>
                                        <p:strVal val="visible"/>
                                      </p:to>
                                    </p:set>
                                    <p:animEffect transition="in" filter="slide(fromBottom)">
                                      <p:cBhvr>
                                        <p:cTn id="31" dur="500"/>
                                        <p:tgtEl>
                                          <p:spTgt spid="1177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09600" y="274638"/>
            <a:ext cx="8077200" cy="792162"/>
          </a:xfrm>
        </p:spPr>
        <p:txBody>
          <a:bodyPr/>
          <a:lstStyle/>
          <a:p>
            <a:pPr eaLnBrk="1" hangingPunct="1">
              <a:defRPr/>
            </a:pPr>
            <a:r>
              <a:rPr lang="en-GB" sz="4000" b="1" smtClean="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Fretting Corrosion</a:t>
            </a:r>
            <a:endParaRPr lang="en-US" sz="4000" b="1" smtClean="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109571" name="Rectangle 3"/>
          <p:cNvSpPr>
            <a:spLocks noGrp="1" noChangeArrowheads="1"/>
          </p:cNvSpPr>
          <p:nvPr>
            <p:ph type="body" idx="1"/>
          </p:nvPr>
        </p:nvSpPr>
        <p:spPr>
          <a:xfrm>
            <a:off x="0" y="1600200"/>
            <a:ext cx="4648200" cy="4953000"/>
          </a:xfrm>
        </p:spPr>
        <p:txBody>
          <a:bodyPr/>
          <a:lstStyle/>
          <a:p>
            <a:pPr marL="0" indent="0" algn="ctr" eaLnBrk="1" hangingPunct="1">
              <a:lnSpc>
                <a:spcPct val="90000"/>
              </a:lnSpc>
              <a:buFontTx/>
              <a:buNone/>
            </a:pPr>
            <a:r>
              <a:rPr lang="en-GB" sz="2800" smtClean="0">
                <a:solidFill>
                  <a:schemeClr val="bg1"/>
                </a:solidFill>
              </a:rPr>
              <a:t>Fretting corrosion is also called </a:t>
            </a:r>
          </a:p>
          <a:p>
            <a:pPr marL="0" indent="0" algn="ctr" eaLnBrk="1" hangingPunct="1">
              <a:lnSpc>
                <a:spcPct val="90000"/>
              </a:lnSpc>
              <a:buFontTx/>
              <a:buNone/>
            </a:pPr>
            <a:r>
              <a:rPr lang="en-GB" sz="2800" i="1" smtClean="0">
                <a:solidFill>
                  <a:srgbClr val="00FF00"/>
                </a:solidFill>
              </a:rPr>
              <a:t>friction oxidation, wear oxidation, chafing </a:t>
            </a:r>
            <a:r>
              <a:rPr lang="en-GB" sz="2800" smtClean="0">
                <a:solidFill>
                  <a:srgbClr val="00FF00"/>
                </a:solidFill>
              </a:rPr>
              <a:t>and</a:t>
            </a:r>
            <a:r>
              <a:rPr lang="en-GB" sz="2800" i="1" smtClean="0">
                <a:solidFill>
                  <a:srgbClr val="00FF00"/>
                </a:solidFill>
              </a:rPr>
              <a:t> false brinelling.</a:t>
            </a:r>
          </a:p>
          <a:p>
            <a:pPr marL="0" indent="0" algn="ctr" eaLnBrk="1" hangingPunct="1">
              <a:lnSpc>
                <a:spcPct val="90000"/>
              </a:lnSpc>
              <a:buFontTx/>
              <a:buNone/>
            </a:pPr>
            <a:endParaRPr lang="en-GB" sz="2800" i="1" smtClean="0">
              <a:solidFill>
                <a:srgbClr val="00FF00"/>
              </a:solidFill>
            </a:endParaRPr>
          </a:p>
          <a:p>
            <a:pPr marL="0" indent="0" algn="ctr" eaLnBrk="1" hangingPunct="1">
              <a:lnSpc>
                <a:spcPct val="90000"/>
              </a:lnSpc>
              <a:buFontTx/>
              <a:buNone/>
            </a:pPr>
            <a:r>
              <a:rPr lang="en-GB" sz="2800" smtClean="0">
                <a:solidFill>
                  <a:schemeClr val="bg1"/>
                </a:solidFill>
              </a:rPr>
              <a:t>It has been observed in engine components, automotive parts, bolted parts, and other machinery.</a:t>
            </a:r>
            <a:endParaRPr lang="en-US" sz="2800" smtClean="0">
              <a:solidFill>
                <a:schemeClr val="bg1"/>
              </a:solidFill>
            </a:endParaRPr>
          </a:p>
          <a:p>
            <a:pPr marL="0" indent="0" algn="ctr" eaLnBrk="1" hangingPunct="1">
              <a:lnSpc>
                <a:spcPct val="90000"/>
              </a:lnSpc>
            </a:pPr>
            <a:endParaRPr lang="en-US" sz="2800" smtClean="0">
              <a:solidFill>
                <a:schemeClr val="bg1"/>
              </a:solidFill>
            </a:endParaRPr>
          </a:p>
          <a:p>
            <a:pPr marL="0" indent="0" eaLnBrk="1" hangingPunct="1">
              <a:lnSpc>
                <a:spcPct val="90000"/>
              </a:lnSpc>
            </a:pPr>
            <a:endParaRPr lang="en-US" sz="2800" smtClean="0">
              <a:solidFill>
                <a:schemeClr val="bg1"/>
              </a:solidFill>
            </a:endParaRPr>
          </a:p>
        </p:txBody>
      </p:sp>
      <p:pic>
        <p:nvPicPr>
          <p:cNvPr id="109573" name="Picture 5" descr="bigphbp1202"/>
          <p:cNvPicPr>
            <a:picLocks noChangeAspect="1" noChangeArrowheads="1"/>
          </p:cNvPicPr>
          <p:nvPr/>
        </p:nvPicPr>
        <p:blipFill>
          <a:blip r:embed="rId3">
            <a:lum contrast="18000"/>
            <a:extLst>
              <a:ext uri="{28A0092B-C50C-407E-A947-70E740481C1C}">
                <a14:useLocalDpi xmlns="" xmlns:a14="http://schemas.microsoft.com/office/drawing/2010/main" val="0"/>
              </a:ext>
            </a:extLst>
          </a:blip>
          <a:srcRect/>
          <a:stretch>
            <a:fillRect/>
          </a:stretch>
        </p:blipFill>
        <p:spPr bwMode="auto">
          <a:xfrm>
            <a:off x="4876800" y="1676400"/>
            <a:ext cx="31242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checkerboard(across)">
                                      <p:cBhvr>
                                        <p:cTn id="7" dur="500"/>
                                        <p:tgtEl>
                                          <p:spTgt spid="1095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nodeType="clickEffect">
                                  <p:stCondLst>
                                    <p:cond delay="0"/>
                                  </p:stCondLst>
                                  <p:childTnLst>
                                    <p:set>
                                      <p:cBhvr>
                                        <p:cTn id="11" dur="1" fill="hold">
                                          <p:stCondLst>
                                            <p:cond delay="0"/>
                                          </p:stCondLst>
                                        </p:cTn>
                                        <p:tgtEl>
                                          <p:spTgt spid="109573"/>
                                        </p:tgtEl>
                                        <p:attrNameLst>
                                          <p:attrName>style.visibility</p:attrName>
                                        </p:attrNameLst>
                                      </p:cBhvr>
                                      <p:to>
                                        <p:strVal val="visible"/>
                                      </p:to>
                                    </p:set>
                                    <p:animEffect transition="in" filter="checkerboard(down)">
                                      <p:cBhvr>
                                        <p:cTn id="12" dur="500"/>
                                        <p:tgtEl>
                                          <p:spTgt spid="1095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9571">
                                            <p:txEl>
                                              <p:pRg st="0" end="0"/>
                                            </p:txEl>
                                          </p:spTgt>
                                        </p:tgtEl>
                                        <p:attrNameLst>
                                          <p:attrName>style.visibility</p:attrName>
                                        </p:attrNameLst>
                                      </p:cBhvr>
                                      <p:to>
                                        <p:strVal val="visible"/>
                                      </p:to>
                                    </p:set>
                                    <p:animEffect transition="in" filter="wipe(up)">
                                      <p:cBhvr>
                                        <p:cTn id="17" dur="1000"/>
                                        <p:tgtEl>
                                          <p:spTgt spid="10957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9571">
                                            <p:txEl>
                                              <p:pRg st="1" end="1"/>
                                            </p:txEl>
                                          </p:spTgt>
                                        </p:tgtEl>
                                        <p:attrNameLst>
                                          <p:attrName>style.visibility</p:attrName>
                                        </p:attrNameLst>
                                      </p:cBhvr>
                                      <p:to>
                                        <p:strVal val="visible"/>
                                      </p:to>
                                    </p:set>
                                    <p:animEffect transition="in" filter="wipe(up)">
                                      <p:cBhvr>
                                        <p:cTn id="22" dur="1000"/>
                                        <p:tgtEl>
                                          <p:spTgt spid="10957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9571">
                                            <p:txEl>
                                              <p:pRg st="3" end="3"/>
                                            </p:txEl>
                                          </p:spTgt>
                                        </p:tgtEl>
                                        <p:attrNameLst>
                                          <p:attrName>style.visibility</p:attrName>
                                        </p:attrNameLst>
                                      </p:cBhvr>
                                      <p:to>
                                        <p:strVal val="visible"/>
                                      </p:to>
                                    </p:set>
                                    <p:animEffect transition="in" filter="wipe(up)">
                                      <p:cBhvr>
                                        <p:cTn id="27" dur="1000"/>
                                        <p:tgtEl>
                                          <p:spTgt spid="109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P spid="109571"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04800" y="228600"/>
            <a:ext cx="8534400" cy="1143000"/>
          </a:xfrm>
        </p:spPr>
        <p:txBody>
          <a:bodyPr/>
          <a:lstStyle/>
          <a:p>
            <a:pPr eaLnBrk="1" hangingPunct="1">
              <a:defRPr/>
            </a:pPr>
            <a:r>
              <a:rPr lang="en-GB" sz="3600" b="1" smtClean="0">
                <a:solidFill>
                  <a:srgbClr val="FFFF00"/>
                </a:solidFill>
                <a:effectLst>
                  <a:outerShdw blurRad="38100" dist="38100" dir="2700000" algn="tl">
                    <a:srgbClr val="000000"/>
                  </a:outerShdw>
                </a:effectLst>
                <a:latin typeface="Arial Unicode MS" pitchFamily="34" charset="-128"/>
                <a:cs typeface="Times New Roman" pitchFamily="18" charset="0"/>
              </a:rPr>
              <a:t>Fretting Corrosion</a:t>
            </a:r>
            <a:r>
              <a:rPr lang="en-GB" sz="2000" b="1" smtClean="0">
                <a:solidFill>
                  <a:srgbClr val="FFFF00"/>
                </a:solidFill>
                <a:effectLst>
                  <a:outerShdw blurRad="38100" dist="38100" dir="2700000" algn="tl">
                    <a:srgbClr val="000000"/>
                  </a:outerShdw>
                </a:effectLst>
                <a:latin typeface="Arial Unicode MS" pitchFamily="34" charset="-128"/>
                <a:cs typeface="Times New Roman" pitchFamily="18" charset="0"/>
              </a:rPr>
              <a:t/>
            </a:r>
            <a:br>
              <a:rPr lang="en-GB" sz="2000" b="1" smtClean="0">
                <a:solidFill>
                  <a:srgbClr val="FFFF00"/>
                </a:solidFill>
                <a:effectLst>
                  <a:outerShdw blurRad="38100" dist="38100" dir="2700000" algn="tl">
                    <a:srgbClr val="000000"/>
                  </a:outerShdw>
                </a:effectLst>
                <a:latin typeface="Arial Unicode MS" pitchFamily="34" charset="-128"/>
                <a:cs typeface="Times New Roman" pitchFamily="18" charset="0"/>
              </a:rPr>
            </a:br>
            <a:r>
              <a:rPr lang="en-GB" sz="2000" b="1" smtClean="0">
                <a:solidFill>
                  <a:srgbClr val="FFFF00"/>
                </a:solidFill>
                <a:effectLst>
                  <a:outerShdw blurRad="38100" dist="38100" dir="2700000" algn="tl">
                    <a:srgbClr val="000000"/>
                  </a:outerShdw>
                </a:effectLst>
                <a:latin typeface="Arial Unicode MS" pitchFamily="34" charset="-128"/>
                <a:cs typeface="Times New Roman" pitchFamily="18" charset="0"/>
              </a:rPr>
              <a:t>(preventive remedial measures)</a:t>
            </a:r>
            <a:r>
              <a:rPr lang="en-US" sz="2000" b="1" smtClean="0">
                <a:solidFill>
                  <a:srgbClr val="FFFF00"/>
                </a:solidFill>
                <a:effectLst>
                  <a:outerShdw blurRad="38100" dist="38100" dir="2700000" algn="tl">
                    <a:srgbClr val="000000"/>
                  </a:outerShdw>
                </a:effectLst>
                <a:latin typeface="Arial Unicode MS" pitchFamily="34" charset="-128"/>
              </a:rPr>
              <a:t> </a:t>
            </a:r>
          </a:p>
        </p:txBody>
      </p:sp>
      <p:sp>
        <p:nvSpPr>
          <p:cNvPr id="123907" name="Rectangle 3"/>
          <p:cNvSpPr>
            <a:spLocks noGrp="1" noChangeArrowheads="1"/>
          </p:cNvSpPr>
          <p:nvPr>
            <p:ph type="body" idx="1"/>
          </p:nvPr>
        </p:nvSpPr>
        <p:spPr>
          <a:xfrm>
            <a:off x="304800" y="1600200"/>
            <a:ext cx="8610600" cy="5029200"/>
          </a:xfrm>
        </p:spPr>
        <p:txBody>
          <a:bodyPr/>
          <a:lstStyle/>
          <a:p>
            <a:pPr marL="350838" indent="-350838" algn="just" eaLnBrk="1" hangingPunct="1">
              <a:lnSpc>
                <a:spcPct val="90000"/>
              </a:lnSpc>
              <a:buFontTx/>
              <a:buNone/>
            </a:pPr>
            <a:r>
              <a:rPr lang="en-GB" sz="2400" smtClean="0">
                <a:cs typeface="Times New Roman" pitchFamily="18" charset="0"/>
              </a:rPr>
              <a:t>       </a:t>
            </a:r>
          </a:p>
          <a:p>
            <a:pPr marL="350838" indent="-350838" eaLnBrk="1" hangingPunct="1">
              <a:lnSpc>
                <a:spcPct val="90000"/>
              </a:lnSpc>
              <a:buFontTx/>
              <a:buNone/>
            </a:pPr>
            <a:r>
              <a:rPr lang="en-GB" sz="2400" smtClean="0">
                <a:solidFill>
                  <a:schemeClr val="bg1"/>
                </a:solidFill>
                <a:cs typeface="Times New Roman" pitchFamily="18" charset="0"/>
              </a:rPr>
              <a:t>(1)</a:t>
            </a:r>
            <a:r>
              <a:rPr lang="en-GB" sz="2400" u="sng" smtClean="0">
                <a:solidFill>
                  <a:schemeClr val="bg1"/>
                </a:solidFill>
                <a:cs typeface="Times New Roman" pitchFamily="18" charset="0"/>
              </a:rPr>
              <a:t>Lubricate</a:t>
            </a:r>
            <a:r>
              <a:rPr lang="en-GB" sz="2400" smtClean="0">
                <a:solidFill>
                  <a:schemeClr val="bg1"/>
                </a:solidFill>
                <a:cs typeface="Times New Roman" pitchFamily="18" charset="0"/>
              </a:rPr>
              <a:t> with low-viscosity, high-tenacity oils and greases which also tends to exclude oxygen. </a:t>
            </a:r>
          </a:p>
          <a:p>
            <a:pPr marL="350838" indent="-350838" eaLnBrk="1" hangingPunct="1">
              <a:lnSpc>
                <a:spcPct val="90000"/>
              </a:lnSpc>
              <a:buFontTx/>
              <a:buNone/>
            </a:pPr>
            <a:r>
              <a:rPr lang="en-GB" sz="2400" smtClean="0">
                <a:solidFill>
                  <a:srgbClr val="00FF00"/>
                </a:solidFill>
                <a:cs typeface="Times New Roman" pitchFamily="18" charset="0"/>
              </a:rPr>
              <a:t>(2)</a:t>
            </a:r>
            <a:r>
              <a:rPr lang="en-GB" sz="2400" u="sng" smtClean="0">
                <a:solidFill>
                  <a:srgbClr val="00FF00"/>
                </a:solidFill>
                <a:cs typeface="Times New Roman" pitchFamily="18" charset="0"/>
              </a:rPr>
              <a:t>Increase the hardness</a:t>
            </a:r>
            <a:r>
              <a:rPr lang="en-GB" sz="2400" smtClean="0">
                <a:solidFill>
                  <a:srgbClr val="00FF00"/>
                </a:solidFill>
                <a:cs typeface="Times New Roman" pitchFamily="18" charset="0"/>
              </a:rPr>
              <a:t> of one or both of the contacting materials may be by shot-pinning or cold-working</a:t>
            </a:r>
          </a:p>
          <a:p>
            <a:pPr marL="350838" indent="-350838" eaLnBrk="1" hangingPunct="1">
              <a:lnSpc>
                <a:spcPct val="90000"/>
              </a:lnSpc>
              <a:buFontTx/>
              <a:buNone/>
            </a:pPr>
            <a:r>
              <a:rPr lang="en-GB" sz="2400" smtClean="0">
                <a:solidFill>
                  <a:schemeClr val="bg1"/>
                </a:solidFill>
                <a:ea typeface="Arial Unicode MS" pitchFamily="34" charset="-128"/>
                <a:cs typeface="Arial Unicode MS" pitchFamily="34" charset="-128"/>
              </a:rPr>
              <a:t>(3) </a:t>
            </a:r>
            <a:r>
              <a:rPr lang="en-GB" sz="2400" u="sng" smtClean="0">
                <a:solidFill>
                  <a:schemeClr val="bg1"/>
                </a:solidFill>
                <a:ea typeface="Arial Unicode MS" pitchFamily="34" charset="-128"/>
                <a:cs typeface="Arial Unicode MS" pitchFamily="34" charset="-128"/>
              </a:rPr>
              <a:t>Increase friction</a:t>
            </a:r>
            <a:r>
              <a:rPr lang="en-GB" sz="2400" smtClean="0">
                <a:solidFill>
                  <a:schemeClr val="bg1"/>
                </a:solidFill>
                <a:ea typeface="Arial Unicode MS" pitchFamily="34" charset="-128"/>
                <a:cs typeface="Arial Unicode MS" pitchFamily="34" charset="-128"/>
              </a:rPr>
              <a:t> between mating parts by roughening the surface. Often, bearing surface, which will be subjected to vibration during shipment are coated with lead to prevent fretting corrosion. When the bearing is placed in service, the lead coating is rapidly worn away.</a:t>
            </a:r>
          </a:p>
          <a:p>
            <a:pPr marL="350838" indent="-350838" eaLnBrk="1" hangingPunct="1">
              <a:lnSpc>
                <a:spcPct val="90000"/>
              </a:lnSpc>
              <a:buFontTx/>
              <a:buNone/>
            </a:pPr>
            <a:r>
              <a:rPr lang="en-GB" sz="2400" smtClean="0">
                <a:solidFill>
                  <a:srgbClr val="00FF00"/>
                </a:solidFill>
                <a:cs typeface="Times New Roman" pitchFamily="18" charset="0"/>
              </a:rPr>
              <a:t>(4)</a:t>
            </a:r>
            <a:r>
              <a:rPr lang="en-GB" sz="2400" u="sng" smtClean="0">
                <a:solidFill>
                  <a:srgbClr val="00FF00"/>
                </a:solidFill>
                <a:cs typeface="Times New Roman" pitchFamily="18" charset="0"/>
              </a:rPr>
              <a:t>Use gaskets</a:t>
            </a:r>
            <a:r>
              <a:rPr lang="en-GB" sz="2400" smtClean="0">
                <a:solidFill>
                  <a:srgbClr val="00FF00"/>
                </a:solidFill>
                <a:cs typeface="Times New Roman" pitchFamily="18" charset="0"/>
              </a:rPr>
              <a:t> to absorb vibration and to exclude oxygen at bearing surfaces</a:t>
            </a:r>
            <a:r>
              <a:rPr lang="en-US" sz="2400" smtClean="0">
                <a:solidFill>
                  <a:srgbClr val="FFFF00"/>
                </a:solidFill>
                <a:ea typeface="Arial Unicode MS" pitchFamily="34" charset="-128"/>
                <a:cs typeface="Arial Unicode MS" pitchFamily="34" charset="-128"/>
              </a:rPr>
              <a:t> </a:t>
            </a:r>
          </a:p>
          <a:p>
            <a:pPr marL="350838" indent="-350838" eaLnBrk="1" hangingPunct="1">
              <a:lnSpc>
                <a:spcPct val="90000"/>
              </a:lnSpc>
              <a:buFontTx/>
              <a:buNone/>
            </a:pPr>
            <a:r>
              <a:rPr lang="en-GB" sz="2400" smtClean="0">
                <a:solidFill>
                  <a:schemeClr val="bg1"/>
                </a:solidFill>
                <a:cs typeface="Times New Roman" pitchFamily="18" charset="0"/>
              </a:rPr>
              <a:t>(5)</a:t>
            </a:r>
            <a:r>
              <a:rPr lang="en-GB" sz="2400" u="sng" smtClean="0">
                <a:solidFill>
                  <a:schemeClr val="bg1"/>
                </a:solidFill>
                <a:cs typeface="Times New Roman" pitchFamily="18" charset="0"/>
              </a:rPr>
              <a:t>Increase load</a:t>
            </a:r>
            <a:r>
              <a:rPr lang="en-GB" sz="2400" smtClean="0">
                <a:solidFill>
                  <a:schemeClr val="bg1"/>
                </a:solidFill>
                <a:cs typeface="Times New Roman" pitchFamily="18" charset="0"/>
              </a:rPr>
              <a:t> to reduce slip between mating surfaces</a:t>
            </a:r>
            <a:r>
              <a:rPr lang="en-US" sz="2400" smtClean="0">
                <a:solidFill>
                  <a:schemeClr val="bg1"/>
                </a:solidFill>
                <a:ea typeface="Arial Unicode MS" pitchFamily="34" charset="-128"/>
                <a:cs typeface="Arial Unicode MS" pitchFamily="34" charset="-128"/>
              </a:rPr>
              <a:t> </a:t>
            </a:r>
          </a:p>
          <a:p>
            <a:pPr marL="350838" indent="-350838" eaLnBrk="1" hangingPunct="1">
              <a:lnSpc>
                <a:spcPct val="90000"/>
              </a:lnSpc>
              <a:buFontTx/>
              <a:buNone/>
            </a:pPr>
            <a:endParaRPr lang="en-US" sz="240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23906">
                                            <p:txEl>
                                              <p:pRg st="0" end="0"/>
                                            </p:txEl>
                                          </p:spTgt>
                                        </p:tgtEl>
                                        <p:attrNameLst>
                                          <p:attrName>style.visibility</p:attrName>
                                        </p:attrNameLst>
                                      </p:cBhvr>
                                      <p:to>
                                        <p:strVal val="visible"/>
                                      </p:to>
                                    </p:set>
                                    <p:anim calcmode="lin" valueType="num">
                                      <p:cBhvr additive="base">
                                        <p:cTn id="7" dur="300" fill="hold"/>
                                        <p:tgtEl>
                                          <p:spTgt spid="12390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2390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3907">
                                            <p:txEl>
                                              <p:pRg st="1" end="1"/>
                                            </p:txEl>
                                          </p:spTgt>
                                        </p:tgtEl>
                                        <p:attrNameLst>
                                          <p:attrName>style.visibility</p:attrName>
                                        </p:attrNameLst>
                                      </p:cBhvr>
                                      <p:to>
                                        <p:strVal val="visible"/>
                                      </p:to>
                                    </p:set>
                                    <p:animEffect transition="in" filter="wipe(left)">
                                      <p:cBhvr>
                                        <p:cTn id="13" dur="500"/>
                                        <p:tgtEl>
                                          <p:spTgt spid="123907">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3907">
                                            <p:txEl>
                                              <p:pRg st="2" end="2"/>
                                            </p:txEl>
                                          </p:spTgt>
                                        </p:tgtEl>
                                        <p:attrNameLst>
                                          <p:attrName>style.visibility</p:attrName>
                                        </p:attrNameLst>
                                      </p:cBhvr>
                                      <p:to>
                                        <p:strVal val="visible"/>
                                      </p:to>
                                    </p:set>
                                    <p:animEffect transition="in" filter="wipe(left)">
                                      <p:cBhvr>
                                        <p:cTn id="18" dur="500"/>
                                        <p:tgtEl>
                                          <p:spTgt spid="123907">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3907">
                                            <p:txEl>
                                              <p:pRg st="3" end="3"/>
                                            </p:txEl>
                                          </p:spTgt>
                                        </p:tgtEl>
                                        <p:attrNameLst>
                                          <p:attrName>style.visibility</p:attrName>
                                        </p:attrNameLst>
                                      </p:cBhvr>
                                      <p:to>
                                        <p:strVal val="visible"/>
                                      </p:to>
                                    </p:set>
                                    <p:animEffect transition="in" filter="wipe(left)">
                                      <p:cBhvr>
                                        <p:cTn id="23" dur="500"/>
                                        <p:tgtEl>
                                          <p:spTgt spid="12390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3907">
                                            <p:txEl>
                                              <p:pRg st="4" end="4"/>
                                            </p:txEl>
                                          </p:spTgt>
                                        </p:tgtEl>
                                        <p:attrNameLst>
                                          <p:attrName>style.visibility</p:attrName>
                                        </p:attrNameLst>
                                      </p:cBhvr>
                                      <p:to>
                                        <p:strVal val="visible"/>
                                      </p:to>
                                    </p:set>
                                    <p:animEffect transition="in" filter="wipe(left)">
                                      <p:cBhvr>
                                        <p:cTn id="28" dur="500"/>
                                        <p:tgtEl>
                                          <p:spTgt spid="123907">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3907">
                                            <p:txEl>
                                              <p:pRg st="5" end="5"/>
                                            </p:txEl>
                                          </p:spTgt>
                                        </p:tgtEl>
                                        <p:attrNameLst>
                                          <p:attrName>style.visibility</p:attrName>
                                        </p:attrNameLst>
                                      </p:cBhvr>
                                      <p:to>
                                        <p:strVal val="visible"/>
                                      </p:to>
                                    </p:set>
                                    <p:animEffect transition="in" filter="wipe(left)">
                                      <p:cBhvr>
                                        <p:cTn id="33" dur="500"/>
                                        <p:tgtEl>
                                          <p:spTgt spid="1239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build="p" autoUpdateAnimBg="0"/>
      <p:bldP spid="12390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Introd1"/>
          <p:cNvPicPr>
            <a:picLocks noGrp="1" noChangeAspect="1" noChangeArrowheads="1"/>
          </p:cNvPicPr>
          <p:nvPr>
            <p:ph type="body" idx="1"/>
          </p:nvPr>
        </p:nvPicPr>
        <p:blipFill>
          <a:blip r:embed="rId3">
            <a:extLst>
              <a:ext uri="{28A0092B-C50C-407E-A947-70E740481C1C}">
                <a14:useLocalDpi xmlns="" xmlns:a14="http://schemas.microsoft.com/office/drawing/2010/main" val="0"/>
              </a:ext>
            </a:extLst>
          </a:blip>
          <a:srcRect/>
          <a:stretch>
            <a:fillRect/>
          </a:stretch>
        </p:blipFill>
        <p:spPr>
          <a:xfrm>
            <a:off x="0" y="0"/>
            <a:ext cx="9144000" cy="6858000"/>
          </a:xfrm>
          <a:solidFill>
            <a:srgbClr val="00FFFF"/>
          </a:solidFill>
          <a:ln>
            <a:solidFill>
              <a:srgbClr val="FFFFFF"/>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147" name="Rectangle 6"/>
          <p:cNvSpPr>
            <a:spLocks noGrp="1" noChangeArrowheads="1"/>
          </p:cNvSpPr>
          <p:nvPr>
            <p:ph type="title"/>
          </p:nvPr>
        </p:nvSpPr>
        <p:spPr>
          <a:xfrm>
            <a:off x="228600" y="6172200"/>
            <a:ext cx="8915400" cy="457200"/>
          </a:xfrm>
        </p:spPr>
        <p:txBody>
          <a:bodyPr/>
          <a:lstStyle/>
          <a:p>
            <a:pPr eaLnBrk="1" hangingPunct="1"/>
            <a:r>
              <a:rPr lang="en-US" sz="1800" b="1" smtClean="0">
                <a:solidFill>
                  <a:schemeClr val="accent2"/>
                </a:solidFill>
              </a:rPr>
              <a:t>Pie Chart summary of 363 failures cases investigated in  chemical industries</a:t>
            </a:r>
            <a:r>
              <a:rPr lang="en-US" sz="4000" smtClean="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box(out)">
                                      <p:cBhvr>
                                        <p:cTn id="7" dur="1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828800" y="0"/>
            <a:ext cx="5867400" cy="685800"/>
          </a:xfrm>
        </p:spPr>
        <p:txBody>
          <a:bodyPr/>
          <a:lstStyle/>
          <a:p>
            <a:pPr eaLnBrk="1" hangingPunct="1">
              <a:defRPr/>
            </a:pPr>
            <a:r>
              <a:rPr lang="en-US" sz="3600" b="1" smtClean="0">
                <a:solidFill>
                  <a:srgbClr val="FFFF00"/>
                </a:solidFill>
                <a:effectLst>
                  <a:outerShdw blurRad="38100" dist="38100" dir="2700000" algn="tl">
                    <a:srgbClr val="000000"/>
                  </a:outerShdw>
                </a:effectLst>
                <a:latin typeface="Arial Unicode MS" pitchFamily="34" charset="-128"/>
              </a:rPr>
              <a:t>Cracking Phenomena</a:t>
            </a:r>
          </a:p>
        </p:txBody>
      </p:sp>
      <p:sp>
        <p:nvSpPr>
          <p:cNvPr id="124931" name="Rectangle 3"/>
          <p:cNvSpPr>
            <a:spLocks noChangeArrowheads="1"/>
          </p:cNvSpPr>
          <p:nvPr/>
        </p:nvSpPr>
        <p:spPr bwMode="auto">
          <a:xfrm>
            <a:off x="0" y="3429000"/>
            <a:ext cx="9144000" cy="337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sz="2400">
                <a:solidFill>
                  <a:schemeClr val="bg1"/>
                </a:solidFill>
                <a:ea typeface="Arial Unicode MS" pitchFamily="34" charset="-128"/>
                <a:cs typeface="Arial Unicode MS" pitchFamily="34" charset="-128"/>
              </a:rPr>
              <a:t>These include both </a:t>
            </a:r>
            <a:r>
              <a:rPr lang="en-GB" sz="2400" u="sng">
                <a:solidFill>
                  <a:schemeClr val="bg1"/>
                </a:solidFill>
                <a:ea typeface="Arial Unicode MS" pitchFamily="34" charset="-128"/>
                <a:cs typeface="Arial Unicode MS" pitchFamily="34" charset="-128"/>
              </a:rPr>
              <a:t>corrosion fatigue</a:t>
            </a:r>
            <a:r>
              <a:rPr lang="en-GB" sz="2400">
                <a:solidFill>
                  <a:schemeClr val="bg1"/>
                </a:solidFill>
                <a:ea typeface="Arial Unicode MS" pitchFamily="34" charset="-128"/>
                <a:cs typeface="Arial Unicode MS" pitchFamily="34" charset="-128"/>
              </a:rPr>
              <a:t>, a mechanical phenomenon enhanced by non- specific corrosive environments, and environmental cracking, in which a brittle failure is induced in an otherwise ductile material under tensile stress in environment specific for the alloy system.</a:t>
            </a:r>
          </a:p>
          <a:p>
            <a:pPr algn="ctr"/>
            <a:endParaRPr lang="en-GB" sz="2400">
              <a:solidFill>
                <a:schemeClr val="bg1"/>
              </a:solidFill>
              <a:ea typeface="Arial Unicode MS" pitchFamily="34" charset="-128"/>
              <a:cs typeface="Arial Unicode MS" pitchFamily="34" charset="-128"/>
            </a:endParaRPr>
          </a:p>
          <a:p>
            <a:pPr algn="ctr"/>
            <a:r>
              <a:rPr lang="en-GB" sz="2400">
                <a:solidFill>
                  <a:schemeClr val="bg1"/>
                </a:solidFill>
                <a:ea typeface="Arial Unicode MS" pitchFamily="34" charset="-128"/>
                <a:cs typeface="Arial Unicode MS" pitchFamily="34" charset="-128"/>
              </a:rPr>
              <a:t> </a:t>
            </a:r>
            <a:r>
              <a:rPr lang="en-GB" sz="2400">
                <a:solidFill>
                  <a:srgbClr val="00FF00"/>
                </a:solidFill>
                <a:ea typeface="Arial Unicode MS" pitchFamily="34" charset="-128"/>
                <a:cs typeface="Arial Unicode MS" pitchFamily="34" charset="-128"/>
              </a:rPr>
              <a:t>ENVIRONMENTAL CRACKING is a broad category and should embrace true </a:t>
            </a:r>
            <a:r>
              <a:rPr lang="en-GB" sz="2400" u="sng">
                <a:solidFill>
                  <a:srgbClr val="00FF00"/>
                </a:solidFill>
                <a:ea typeface="Arial Unicode MS" pitchFamily="34" charset="-128"/>
                <a:cs typeface="Arial Unicode MS" pitchFamily="34" charset="-128"/>
              </a:rPr>
              <a:t>stress corrosion cracking</a:t>
            </a:r>
            <a:r>
              <a:rPr lang="en-GB" sz="2400">
                <a:solidFill>
                  <a:srgbClr val="00FF00"/>
                </a:solidFill>
                <a:ea typeface="Arial Unicode MS" pitchFamily="34" charset="-128"/>
                <a:cs typeface="Arial Unicode MS" pitchFamily="34" charset="-128"/>
              </a:rPr>
              <a:t>, </a:t>
            </a:r>
            <a:r>
              <a:rPr lang="en-GB" sz="2400" u="sng">
                <a:solidFill>
                  <a:srgbClr val="00FF00"/>
                </a:solidFill>
                <a:ea typeface="Arial Unicode MS" pitchFamily="34" charset="-128"/>
                <a:cs typeface="Arial Unicode MS" pitchFamily="34" charset="-128"/>
              </a:rPr>
              <a:t>hydrogen induced cracking</a:t>
            </a:r>
            <a:r>
              <a:rPr lang="en-GB" sz="2400">
                <a:solidFill>
                  <a:srgbClr val="00FF00"/>
                </a:solidFill>
                <a:ea typeface="Arial Unicode MS" pitchFamily="34" charset="-128"/>
                <a:cs typeface="Arial Unicode MS" pitchFamily="34" charset="-128"/>
              </a:rPr>
              <a:t> of various kinds, and </a:t>
            </a:r>
            <a:r>
              <a:rPr lang="en-GB" sz="2400" u="sng">
                <a:solidFill>
                  <a:srgbClr val="00FF00"/>
                </a:solidFill>
                <a:ea typeface="Arial Unicode MS" pitchFamily="34" charset="-128"/>
                <a:cs typeface="Arial Unicode MS" pitchFamily="34" charset="-128"/>
              </a:rPr>
              <a:t>liquid metal cracking</a:t>
            </a:r>
            <a:r>
              <a:rPr lang="en-GB" sz="2400">
                <a:solidFill>
                  <a:srgbClr val="00FF00"/>
                </a:solidFill>
                <a:ea typeface="Arial Unicode MS" pitchFamily="34" charset="-128"/>
                <a:cs typeface="Arial Unicode MS" pitchFamily="34" charset="-128"/>
              </a:rPr>
              <a:t>.</a:t>
            </a:r>
            <a:endParaRPr lang="en-GB" sz="2400">
              <a:solidFill>
                <a:srgbClr val="00FF00"/>
              </a:solidFill>
            </a:endParaRPr>
          </a:p>
        </p:txBody>
      </p:sp>
      <p:sp>
        <p:nvSpPr>
          <p:cNvPr id="124932" name="Rectangle 4"/>
          <p:cNvSpPr>
            <a:spLocks noChangeArrowheads="1"/>
          </p:cNvSpPr>
          <p:nvPr/>
        </p:nvSpPr>
        <p:spPr bwMode="auto">
          <a:xfrm>
            <a:off x="0" y="838200"/>
            <a:ext cx="9144000" cy="2647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sz="2400">
                <a:solidFill>
                  <a:srgbClr val="FFFF00"/>
                </a:solidFill>
                <a:ea typeface="Arial Unicode MS" pitchFamily="34" charset="-128"/>
                <a:cs typeface="Arial Unicode MS" pitchFamily="34" charset="-128"/>
              </a:rPr>
              <a:t>Group III</a:t>
            </a:r>
            <a:endParaRPr lang="en-US" sz="2400">
              <a:solidFill>
                <a:srgbClr val="FFFF00"/>
              </a:solidFill>
              <a:ea typeface="Arial Unicode MS" pitchFamily="34" charset="-128"/>
              <a:cs typeface="Arial Unicode MS" pitchFamily="34" charset="-128"/>
            </a:endParaRPr>
          </a:p>
          <a:p>
            <a:pPr algn="ctr" eaLnBrk="0" hangingPunct="0"/>
            <a:r>
              <a:rPr lang="en-GB" sz="2400">
                <a:solidFill>
                  <a:srgbClr val="FFFF00"/>
                </a:solidFill>
                <a:ea typeface="Arial Unicode MS" pitchFamily="34" charset="-128"/>
                <a:cs typeface="Arial Unicode MS" pitchFamily="34" charset="-128"/>
              </a:rPr>
              <a:t>Any cracking type failure should be diagnosed using optical microscopy. </a:t>
            </a:r>
          </a:p>
          <a:p>
            <a:pPr algn="ctr" eaLnBrk="0" hangingPunct="0"/>
            <a:r>
              <a:rPr lang="en-GB" sz="2400">
                <a:solidFill>
                  <a:srgbClr val="FFFF00"/>
                </a:solidFill>
                <a:ea typeface="Arial Unicode MS" pitchFamily="34" charset="-128"/>
                <a:cs typeface="Arial Unicode MS" pitchFamily="34" charset="-128"/>
              </a:rPr>
              <a:t>A scanning electron microscope is a valuable tool for differentiating the more obscure form of attack, such as </a:t>
            </a:r>
          </a:p>
          <a:p>
            <a:pPr algn="ctr" eaLnBrk="0" hangingPunct="0"/>
            <a:r>
              <a:rPr lang="en-GB" sz="2400">
                <a:solidFill>
                  <a:srgbClr val="00FF00"/>
                </a:solidFill>
                <a:ea typeface="Arial Unicode MS" pitchFamily="34" charset="-128"/>
                <a:cs typeface="Arial Unicode MS" pitchFamily="34" charset="-128"/>
              </a:rPr>
              <a:t>INTERGRANULAR SCC,</a:t>
            </a:r>
            <a:r>
              <a:rPr lang="en-GB" sz="2400">
                <a:solidFill>
                  <a:srgbClr val="FFFF00"/>
                </a:solidFill>
                <a:ea typeface="Arial Unicode MS" pitchFamily="34" charset="-128"/>
                <a:cs typeface="Arial Unicode MS" pitchFamily="34" charset="-128"/>
              </a:rPr>
              <a:t> and </a:t>
            </a:r>
            <a:r>
              <a:rPr lang="en-GB" sz="2400">
                <a:solidFill>
                  <a:srgbClr val="00FF00"/>
                </a:solidFill>
                <a:ea typeface="Arial Unicode MS" pitchFamily="34" charset="-128"/>
                <a:cs typeface="Arial Unicode MS" pitchFamily="34" charset="-128"/>
              </a:rPr>
              <a:t>TRANSGRANULAR SCC</a:t>
            </a:r>
            <a:r>
              <a:rPr lang="en-GB" sz="2400">
                <a:solidFill>
                  <a:srgbClr val="FFFF00"/>
                </a:solidFill>
                <a:ea typeface="Arial Unicode MS" pitchFamily="34" charset="-128"/>
                <a:cs typeface="Arial Unicode MS" pitchFamily="34" charset="-128"/>
              </a:rPr>
              <a:t> from corrosion fatigue.</a:t>
            </a:r>
            <a:endParaRPr lang="en-US" sz="2400">
              <a:solidFill>
                <a:srgbClr val="FFFF00"/>
              </a:solidFill>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24930">
                                            <p:txEl>
                                              <p:pRg st="0" end="0"/>
                                            </p:txEl>
                                          </p:spTgt>
                                        </p:tgtEl>
                                        <p:attrNameLst>
                                          <p:attrName>style.visibility</p:attrName>
                                        </p:attrNameLst>
                                      </p:cBhvr>
                                      <p:to>
                                        <p:strVal val="visible"/>
                                      </p:to>
                                    </p:set>
                                    <p:anim calcmode="lin" valueType="num">
                                      <p:cBhvr additive="base">
                                        <p:cTn id="7" dur="300" fill="hold"/>
                                        <p:tgtEl>
                                          <p:spTgt spid="12493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2493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4932">
                                            <p:txEl>
                                              <p:pRg st="0" end="0"/>
                                            </p:txEl>
                                          </p:spTgt>
                                        </p:tgtEl>
                                        <p:attrNameLst>
                                          <p:attrName>style.visibility</p:attrName>
                                        </p:attrNameLst>
                                      </p:cBhvr>
                                      <p:to>
                                        <p:strVal val="visible"/>
                                      </p:to>
                                    </p:set>
                                    <p:animEffect transition="in" filter="wipe(left)">
                                      <p:cBhvr>
                                        <p:cTn id="13" dur="500"/>
                                        <p:tgtEl>
                                          <p:spTgt spid="12493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4932">
                                            <p:txEl>
                                              <p:pRg st="1" end="1"/>
                                            </p:txEl>
                                          </p:spTgt>
                                        </p:tgtEl>
                                        <p:attrNameLst>
                                          <p:attrName>style.visibility</p:attrName>
                                        </p:attrNameLst>
                                      </p:cBhvr>
                                      <p:to>
                                        <p:strVal val="visible"/>
                                      </p:to>
                                    </p:set>
                                    <p:animEffect transition="in" filter="wipe(left)">
                                      <p:cBhvr>
                                        <p:cTn id="18" dur="500"/>
                                        <p:tgtEl>
                                          <p:spTgt spid="12493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4932">
                                            <p:txEl>
                                              <p:pRg st="2" end="2"/>
                                            </p:txEl>
                                          </p:spTgt>
                                        </p:tgtEl>
                                        <p:attrNameLst>
                                          <p:attrName>style.visibility</p:attrName>
                                        </p:attrNameLst>
                                      </p:cBhvr>
                                      <p:to>
                                        <p:strVal val="visible"/>
                                      </p:to>
                                    </p:set>
                                    <p:animEffect transition="in" filter="wipe(left)">
                                      <p:cBhvr>
                                        <p:cTn id="23" dur="500"/>
                                        <p:tgtEl>
                                          <p:spTgt spid="12493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4932">
                                            <p:txEl>
                                              <p:pRg st="3" end="3"/>
                                            </p:txEl>
                                          </p:spTgt>
                                        </p:tgtEl>
                                        <p:attrNameLst>
                                          <p:attrName>style.visibility</p:attrName>
                                        </p:attrNameLst>
                                      </p:cBhvr>
                                      <p:to>
                                        <p:strVal val="visible"/>
                                      </p:to>
                                    </p:set>
                                    <p:animEffect transition="in" filter="wipe(left)">
                                      <p:cBhvr>
                                        <p:cTn id="28" dur="500"/>
                                        <p:tgtEl>
                                          <p:spTgt spid="12493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4931">
                                            <p:txEl>
                                              <p:pRg st="0" end="0"/>
                                            </p:txEl>
                                          </p:spTgt>
                                        </p:tgtEl>
                                        <p:attrNameLst>
                                          <p:attrName>style.visibility</p:attrName>
                                        </p:attrNameLst>
                                      </p:cBhvr>
                                      <p:to>
                                        <p:strVal val="visible"/>
                                      </p:to>
                                    </p:set>
                                    <p:animEffect transition="in" filter="wipe(left)">
                                      <p:cBhvr>
                                        <p:cTn id="33" dur="500"/>
                                        <p:tgtEl>
                                          <p:spTgt spid="124931">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4931">
                                            <p:txEl>
                                              <p:pRg st="2" end="2"/>
                                            </p:txEl>
                                          </p:spTgt>
                                        </p:tgtEl>
                                        <p:attrNameLst>
                                          <p:attrName>style.visibility</p:attrName>
                                        </p:attrNameLst>
                                      </p:cBhvr>
                                      <p:to>
                                        <p:strVal val="visible"/>
                                      </p:to>
                                    </p:set>
                                    <p:animEffect transition="in" filter="wipe(left)">
                                      <p:cBhvr>
                                        <p:cTn id="38" dur="500"/>
                                        <p:tgtEl>
                                          <p:spTgt spid="1249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build="p" autoUpdateAnimBg="0"/>
      <p:bldP spid="124931" grpId="0" build="p" autoUpdateAnimBg="0"/>
      <p:bldP spid="124932"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914400" y="228600"/>
            <a:ext cx="7772400" cy="1143000"/>
          </a:xfrm>
        </p:spPr>
        <p:txBody>
          <a:bodyPr/>
          <a:lstStyle/>
          <a:p>
            <a:pPr eaLnBrk="1" hangingPunct="1">
              <a:defRPr/>
            </a:pPr>
            <a:r>
              <a:rPr lang="en-GB" sz="3600" b="1" smtClean="0">
                <a:solidFill>
                  <a:srgbClr val="FFFF00"/>
                </a:solidFill>
                <a:effectLst>
                  <a:outerShdw blurRad="38100" dist="38100" dir="2700000" algn="tl">
                    <a:srgbClr val="000000"/>
                  </a:outerShdw>
                </a:effectLst>
                <a:latin typeface="Arial Unicode MS" pitchFamily="34" charset="-128"/>
                <a:cs typeface="Times New Roman" pitchFamily="18" charset="0"/>
              </a:rPr>
              <a:t>Stress Corrosion Cracking</a:t>
            </a:r>
            <a:r>
              <a:rPr lang="en-US" smtClean="0"/>
              <a:t> </a:t>
            </a:r>
          </a:p>
        </p:txBody>
      </p:sp>
      <p:sp>
        <p:nvSpPr>
          <p:cNvPr id="126979" name="Rectangle 3"/>
          <p:cNvSpPr>
            <a:spLocks noChangeArrowheads="1"/>
          </p:cNvSpPr>
          <p:nvPr/>
        </p:nvSpPr>
        <p:spPr bwMode="auto">
          <a:xfrm>
            <a:off x="0" y="1371600"/>
            <a:ext cx="91440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GB" sz="2400">
                <a:solidFill>
                  <a:srgbClr val="F8F8F8"/>
                </a:solidFill>
                <a:effectLst>
                  <a:outerShdw blurRad="38100" dist="38100" dir="2700000" algn="tl">
                    <a:srgbClr val="000000"/>
                  </a:outerShdw>
                </a:effectLst>
                <a:ea typeface="Arial Unicode MS" pitchFamily="34" charset="-128"/>
                <a:cs typeface="Arial Unicode MS" pitchFamily="34" charset="-128"/>
              </a:rPr>
              <a:t>Stress corrosion cracking is a brittle failure mode in an otherwise ductile metal, resulting from the combined action of a Tensile Stress and a Specific Corrosive Environment.</a:t>
            </a:r>
            <a:endParaRPr lang="en-GB" sz="2400"/>
          </a:p>
        </p:txBody>
      </p:sp>
      <p:pic>
        <p:nvPicPr>
          <p:cNvPr id="126980" name="Picture 4"/>
          <p:cNvPicPr>
            <a:picLocks noChangeAspect="1" noChangeArrowheads="1"/>
          </p:cNvPicPr>
          <p:nvPr/>
        </p:nvPicPr>
        <p:blipFill>
          <a:blip r:embed="rId4">
            <a:lum contrast="12000"/>
            <a:extLst>
              <a:ext uri="{28A0092B-C50C-407E-A947-70E740481C1C}">
                <a14:useLocalDpi xmlns="" xmlns:a14="http://schemas.microsoft.com/office/drawing/2010/main" val="0"/>
              </a:ext>
            </a:extLst>
          </a:blip>
          <a:srcRect/>
          <a:stretch>
            <a:fillRect/>
          </a:stretch>
        </p:blipFill>
        <p:spPr bwMode="auto">
          <a:xfrm>
            <a:off x="304800" y="2590800"/>
            <a:ext cx="3505200" cy="1968500"/>
          </a:xfrm>
          <a:prstGeom prst="rect">
            <a:avLst/>
          </a:prstGeom>
          <a:noFill/>
          <a:ln>
            <a:noFill/>
          </a:ln>
          <a:effectLst/>
          <a:extLst>
            <a:ext uri="{909E8E84-426E-40DD-AFC4-6F175D3DCCD1}">
              <a14:hiddenFill xmlns="" xmlns:a14="http://schemas.microsoft.com/office/drawing/2010/main">
                <a:solidFill>
                  <a:srgbClr val="B2B2B2"/>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BCBCB"/>
                  </a:outerShdw>
                </a:effectLst>
              </a14:hiddenEffects>
            </a:ext>
          </a:extLst>
        </p:spPr>
      </p:pic>
      <p:pic>
        <p:nvPicPr>
          <p:cNvPr id="126981" name="Picture 5" descr="crack"/>
          <p:cNvPicPr>
            <a:picLocks noChangeAspect="1" noChangeArrowheads="1"/>
          </p:cNvPicPr>
          <p:nvPr/>
        </p:nvPicPr>
        <p:blipFill>
          <a:blip r:embed="rId5">
            <a:lum contrast="12000"/>
            <a:extLst>
              <a:ext uri="{28A0092B-C50C-407E-A947-70E740481C1C}">
                <a14:useLocalDpi xmlns="" xmlns:a14="http://schemas.microsoft.com/office/drawing/2010/main" val="0"/>
              </a:ext>
            </a:extLst>
          </a:blip>
          <a:srcRect/>
          <a:stretch>
            <a:fillRect/>
          </a:stretch>
        </p:blipFill>
        <p:spPr bwMode="auto">
          <a:xfrm>
            <a:off x="5029200" y="2667000"/>
            <a:ext cx="34290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6983" name="Rectangle 7"/>
          <p:cNvSpPr>
            <a:spLocks noChangeArrowheads="1"/>
          </p:cNvSpPr>
          <p:nvPr/>
        </p:nvSpPr>
        <p:spPr bwMode="auto">
          <a:xfrm>
            <a:off x="381000" y="4953000"/>
            <a:ext cx="80010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sz="2400">
                <a:solidFill>
                  <a:srgbClr val="00FF00"/>
                </a:solidFill>
              </a:rPr>
              <a:t>Stress corrosion cracks give the appearance of a </a:t>
            </a:r>
          </a:p>
          <a:p>
            <a:pPr algn="ctr"/>
            <a:r>
              <a:rPr lang="en-GB" sz="2400" u="sng">
                <a:solidFill>
                  <a:srgbClr val="00FF00"/>
                </a:solidFill>
              </a:rPr>
              <a:t>brittle mechanical fracture</a:t>
            </a:r>
            <a:r>
              <a:rPr lang="en-GB" sz="2400">
                <a:solidFill>
                  <a:srgbClr val="00FF00"/>
                </a:solidFill>
              </a:rPr>
              <a:t> but they are the result of local corrosion process</a:t>
            </a:r>
            <a:endParaRPr lang="en-US" sz="240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26978">
                                            <p:txEl>
                                              <p:pRg st="0" end="0"/>
                                            </p:txEl>
                                          </p:spTgt>
                                        </p:tgtEl>
                                        <p:attrNameLst>
                                          <p:attrName>style.visibility</p:attrName>
                                        </p:attrNameLst>
                                      </p:cBhvr>
                                      <p:to>
                                        <p:strVal val="visible"/>
                                      </p:to>
                                    </p:set>
                                    <p:anim calcmode="lin" valueType="num">
                                      <p:cBhvr additive="base">
                                        <p:cTn id="7" dur="300" fill="hold"/>
                                        <p:tgtEl>
                                          <p:spTgt spid="12697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2697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6979">
                                            <p:txEl>
                                              <p:pRg st="0" end="0"/>
                                            </p:txEl>
                                          </p:spTgt>
                                        </p:tgtEl>
                                        <p:attrNameLst>
                                          <p:attrName>style.visibility</p:attrName>
                                        </p:attrNameLst>
                                      </p:cBhvr>
                                      <p:to>
                                        <p:strVal val="visible"/>
                                      </p:to>
                                    </p:set>
                                    <p:animEffect transition="in" filter="wipe(left)">
                                      <p:cBhvr>
                                        <p:cTn id="13" dur="500"/>
                                        <p:tgtEl>
                                          <p:spTgt spid="12697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126980"/>
                                        </p:tgtEl>
                                        <p:attrNameLst>
                                          <p:attrName>style.visibility</p:attrName>
                                        </p:attrNameLst>
                                      </p:cBhvr>
                                      <p:to>
                                        <p:strVal val="visible"/>
                                      </p:to>
                                    </p:set>
                                    <p:animEffect transition="in" filter="box(out)">
                                      <p:cBhvr>
                                        <p:cTn id="18" dur="500"/>
                                        <p:tgtEl>
                                          <p:spTgt spid="126980"/>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126981"/>
                                        </p:tgtEl>
                                        <p:attrNameLst>
                                          <p:attrName>style.visibility</p:attrName>
                                        </p:attrNameLst>
                                      </p:cBhvr>
                                      <p:to>
                                        <p:strVal val="visible"/>
                                      </p:to>
                                    </p:set>
                                    <p:animEffect transition="in" filter="box(out)">
                                      <p:cBhvr>
                                        <p:cTn id="23" dur="500"/>
                                        <p:tgtEl>
                                          <p:spTgt spid="126981"/>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26983"/>
                                        </p:tgtEl>
                                        <p:attrNameLst>
                                          <p:attrName>style.visibility</p:attrName>
                                        </p:attrNameLst>
                                      </p:cBhvr>
                                      <p:to>
                                        <p:strVal val="visible"/>
                                      </p:to>
                                    </p:set>
                                    <p:animEffect transition="in" filter="slide(fromBottom)">
                                      <p:cBhvr>
                                        <p:cTn id="28" dur="1000"/>
                                        <p:tgtEl>
                                          <p:spTgt spid="126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build="p" autoUpdateAnimBg="0"/>
      <p:bldP spid="126979" grpId="0" build="p" autoUpdateAnimBg="0"/>
      <p:bldP spid="12698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0"/>
            <a:ext cx="8229600" cy="1143000"/>
          </a:xfrm>
        </p:spPr>
        <p:txBody>
          <a:bodyPr/>
          <a:lstStyle/>
          <a:p>
            <a:pPr eaLnBrk="1" hangingPunct="1">
              <a:defRPr/>
            </a:pPr>
            <a:r>
              <a:rPr lang="en-GB" sz="3600" b="1" smtClean="0">
                <a:solidFill>
                  <a:srgbClr val="FFFF00"/>
                </a:solidFill>
                <a:effectLst>
                  <a:outerShdw blurRad="38100" dist="38100" dir="2700000" algn="tl">
                    <a:srgbClr val="000000"/>
                  </a:outerShdw>
                </a:effectLst>
                <a:latin typeface="Arial Unicode MS" pitchFamily="34" charset="-128"/>
                <a:cs typeface="Times New Roman" pitchFamily="18" charset="0"/>
              </a:rPr>
              <a:t>Stress Corrosion Cracking</a:t>
            </a:r>
            <a:r>
              <a:rPr lang="en-US" b="1" smtClean="0">
                <a:effectLst>
                  <a:outerShdw blurRad="38100" dist="38100" dir="2700000" algn="tl">
                    <a:srgbClr val="FFFFFF"/>
                  </a:outerShdw>
                </a:effectLst>
              </a:rPr>
              <a:t> </a:t>
            </a:r>
            <a:br>
              <a:rPr lang="en-US" b="1" smtClean="0">
                <a:effectLst>
                  <a:outerShdw blurRad="38100" dist="38100" dir="2700000" algn="tl">
                    <a:srgbClr val="FFFFFF"/>
                  </a:outerShdw>
                </a:effectLst>
              </a:rPr>
            </a:br>
            <a:r>
              <a:rPr lang="en-US" sz="2000" b="1" smtClean="0">
                <a:solidFill>
                  <a:srgbClr val="FFFF00"/>
                </a:solidFill>
                <a:effectLst>
                  <a:outerShdw blurRad="38100" dist="38100" dir="2700000" algn="tl">
                    <a:srgbClr val="000000"/>
                  </a:outerShdw>
                </a:effectLst>
              </a:rPr>
              <a:t>(</a:t>
            </a:r>
            <a:r>
              <a:rPr lang="en-GB" sz="2000" b="1" smtClean="0">
                <a:solidFill>
                  <a:srgbClr val="FFFF00"/>
                </a:solidFill>
                <a:effectLst>
                  <a:outerShdw blurRad="38100" dist="38100" dir="2700000" algn="tl">
                    <a:srgbClr val="000000"/>
                  </a:outerShdw>
                </a:effectLst>
                <a:latin typeface="Arial Unicode MS" pitchFamily="34" charset="-128"/>
                <a:cs typeface="Times New Roman" pitchFamily="18" charset="0"/>
              </a:rPr>
              <a:t>Stress Effects)</a:t>
            </a:r>
            <a:endParaRPr lang="en-US" sz="2000" b="1" smtClean="0">
              <a:solidFill>
                <a:srgbClr val="FFFF00"/>
              </a:solidFill>
              <a:effectLst>
                <a:outerShdw blurRad="38100" dist="38100" dir="2700000" algn="tl">
                  <a:srgbClr val="000000"/>
                </a:outerShdw>
              </a:effectLst>
              <a:latin typeface="Arial Unicode MS" pitchFamily="34" charset="-128"/>
              <a:cs typeface="Times New Roman" pitchFamily="18" charset="0"/>
            </a:endParaRPr>
          </a:p>
        </p:txBody>
      </p:sp>
      <p:sp>
        <p:nvSpPr>
          <p:cNvPr id="120835" name="Rectangle 3"/>
          <p:cNvSpPr>
            <a:spLocks noGrp="1" noChangeArrowheads="1"/>
          </p:cNvSpPr>
          <p:nvPr>
            <p:ph type="body" idx="1"/>
          </p:nvPr>
        </p:nvSpPr>
        <p:spPr>
          <a:xfrm>
            <a:off x="152400" y="1600200"/>
            <a:ext cx="8686800" cy="4525963"/>
          </a:xfrm>
        </p:spPr>
        <p:txBody>
          <a:bodyPr/>
          <a:lstStyle/>
          <a:p>
            <a:pPr marL="0" indent="0" algn="ctr" eaLnBrk="1" hangingPunct="1">
              <a:lnSpc>
                <a:spcPct val="80000"/>
              </a:lnSpc>
              <a:buFontTx/>
              <a:buNone/>
              <a:defRPr/>
            </a:pPr>
            <a:r>
              <a:rPr lang="en-GB" sz="2400" smtClean="0">
                <a:solidFill>
                  <a:schemeClr val="bg1"/>
                </a:solidFill>
                <a:effectLst>
                  <a:outerShdw blurRad="38100" dist="38100" dir="2700000" algn="tl">
                    <a:srgbClr val="000000"/>
                  </a:outerShdw>
                </a:effectLst>
              </a:rPr>
              <a:t>These stresses may be due to any source like: </a:t>
            </a:r>
          </a:p>
          <a:p>
            <a:pPr marL="0" indent="0" algn="ctr" eaLnBrk="1" hangingPunct="1">
              <a:lnSpc>
                <a:spcPct val="80000"/>
              </a:lnSpc>
              <a:buFontTx/>
              <a:buNone/>
              <a:defRPr/>
            </a:pPr>
            <a:endParaRPr lang="en-GB" sz="2400" smtClean="0">
              <a:solidFill>
                <a:schemeClr val="bg1"/>
              </a:solidFill>
              <a:effectLst>
                <a:outerShdw blurRad="38100" dist="38100" dir="2700000" algn="tl">
                  <a:srgbClr val="000000"/>
                </a:outerShdw>
              </a:effectLst>
            </a:endParaRPr>
          </a:p>
          <a:p>
            <a:pPr marL="0" indent="0" algn="ctr" eaLnBrk="1" hangingPunct="1">
              <a:lnSpc>
                <a:spcPct val="80000"/>
              </a:lnSpc>
              <a:buFontTx/>
              <a:buNone/>
              <a:defRPr/>
            </a:pPr>
            <a:r>
              <a:rPr lang="en-GB" sz="2400" b="1" smtClean="0">
                <a:solidFill>
                  <a:srgbClr val="00FF00"/>
                </a:solidFill>
                <a:effectLst>
                  <a:outerShdw blurRad="38100" dist="38100" dir="2700000" algn="tl">
                    <a:srgbClr val="000000"/>
                  </a:outerShdw>
                </a:effectLst>
              </a:rPr>
              <a:t>Applied, Residual, Thermal, or Welding </a:t>
            </a:r>
          </a:p>
          <a:p>
            <a:pPr marL="0" indent="0" algn="ctr" eaLnBrk="1" hangingPunct="1">
              <a:lnSpc>
                <a:spcPct val="80000"/>
              </a:lnSpc>
              <a:buFontTx/>
              <a:buNone/>
              <a:defRPr/>
            </a:pPr>
            <a:endParaRPr lang="en-GB" sz="2400" b="1" smtClean="0">
              <a:solidFill>
                <a:srgbClr val="00FF00"/>
              </a:solidFill>
              <a:effectLst>
                <a:outerShdw blurRad="38100" dist="38100" dir="2700000" algn="tl">
                  <a:srgbClr val="000000"/>
                </a:outerShdw>
              </a:effectLst>
            </a:endParaRPr>
          </a:p>
          <a:p>
            <a:pPr marL="0" indent="0" algn="ctr" eaLnBrk="1" hangingPunct="1">
              <a:lnSpc>
                <a:spcPct val="80000"/>
              </a:lnSpc>
              <a:buFontTx/>
              <a:buNone/>
              <a:defRPr/>
            </a:pPr>
            <a:r>
              <a:rPr lang="en-GB" sz="2400" smtClean="0">
                <a:solidFill>
                  <a:schemeClr val="bg1"/>
                </a:solidFill>
                <a:effectLst>
                  <a:outerShdw blurRad="38100" dist="38100" dir="2700000" algn="tl">
                    <a:srgbClr val="000000"/>
                  </a:outerShdw>
                </a:effectLst>
              </a:rPr>
              <a:t>welded steels contain residual stresses near the yield point.</a:t>
            </a:r>
          </a:p>
          <a:p>
            <a:pPr marL="0" indent="0" algn="ctr" eaLnBrk="1" hangingPunct="1">
              <a:lnSpc>
                <a:spcPct val="80000"/>
              </a:lnSpc>
              <a:defRPr/>
            </a:pPr>
            <a:endParaRPr lang="en-GB" sz="2400" smtClean="0">
              <a:solidFill>
                <a:schemeClr val="bg1"/>
              </a:solidFill>
              <a:effectLst>
                <a:outerShdw blurRad="38100" dist="38100" dir="2700000" algn="tl">
                  <a:srgbClr val="000000"/>
                </a:outerShdw>
              </a:effectLst>
            </a:endParaRPr>
          </a:p>
          <a:p>
            <a:pPr marL="0" indent="0" algn="ctr" eaLnBrk="1" hangingPunct="1">
              <a:lnSpc>
                <a:spcPct val="80000"/>
              </a:lnSpc>
              <a:buFontTx/>
              <a:buNone/>
              <a:defRPr/>
            </a:pPr>
            <a:r>
              <a:rPr lang="en-GB" sz="2400" smtClean="0">
                <a:solidFill>
                  <a:srgbClr val="00FF00"/>
                </a:solidFill>
                <a:effectLst>
                  <a:outerShdw blurRad="38100" dist="38100" dir="2700000" algn="tl">
                    <a:srgbClr val="000000"/>
                  </a:outerShdw>
                </a:effectLst>
              </a:rPr>
              <a:t>Corrosion products have been shown to be another source of stress. </a:t>
            </a:r>
          </a:p>
          <a:p>
            <a:pPr marL="0" indent="0" algn="ctr" eaLnBrk="1" hangingPunct="1">
              <a:lnSpc>
                <a:spcPct val="80000"/>
              </a:lnSpc>
              <a:buFontTx/>
              <a:buNone/>
              <a:defRPr/>
            </a:pPr>
            <a:r>
              <a:rPr lang="en-GB" sz="2400" smtClean="0">
                <a:solidFill>
                  <a:srgbClr val="FFFF00"/>
                </a:solidFill>
                <a:effectLst>
                  <a:outerShdw blurRad="38100" dist="38100" dir="2700000" algn="tl">
                    <a:srgbClr val="000000"/>
                  </a:outerShdw>
                </a:effectLst>
              </a:rPr>
              <a:t>Corrosion products in constricted regions can </a:t>
            </a:r>
          </a:p>
          <a:p>
            <a:pPr marL="0" indent="0" algn="ctr" eaLnBrk="1" hangingPunct="1">
              <a:lnSpc>
                <a:spcPct val="80000"/>
              </a:lnSpc>
              <a:buFontTx/>
              <a:buNone/>
              <a:defRPr/>
            </a:pPr>
            <a:r>
              <a:rPr lang="en-GB" sz="2400" smtClean="0">
                <a:solidFill>
                  <a:srgbClr val="FFFF00"/>
                </a:solidFill>
                <a:effectLst>
                  <a:outerShdw blurRad="38100" dist="38100" dir="2700000" algn="tl">
                    <a:srgbClr val="000000"/>
                  </a:outerShdw>
                </a:effectLst>
              </a:rPr>
              <a:t>generate stresses up to 10,000 lb/in</a:t>
            </a:r>
            <a:r>
              <a:rPr lang="en-US" sz="2400" smtClean="0">
                <a:solidFill>
                  <a:srgbClr val="FFFF00"/>
                </a:solidFill>
                <a:effectLst>
                  <a:outerShdw blurRad="38100" dist="38100" dir="2700000" algn="tl">
                    <a:srgbClr val="000000"/>
                  </a:outerShdw>
                </a:effectLst>
                <a:cs typeface="Arial" charset="0"/>
              </a:rPr>
              <a:t>²</a:t>
            </a:r>
            <a:r>
              <a:rPr lang="en-GB" sz="2400" smtClean="0">
                <a:solidFill>
                  <a:srgbClr val="FFFF00"/>
                </a:solidFill>
                <a:effectLst>
                  <a:outerShdw blurRad="38100" dist="38100" dir="2700000" algn="tl">
                    <a:srgbClr val="000000"/>
                  </a:outerShdw>
                </a:effectLst>
              </a:rPr>
              <a:t>. </a:t>
            </a:r>
          </a:p>
          <a:p>
            <a:pPr marL="0" indent="0" eaLnBrk="1" hangingPunct="1">
              <a:lnSpc>
                <a:spcPct val="80000"/>
              </a:lnSpc>
              <a:defRPr/>
            </a:pPr>
            <a:endParaRPr lang="en-US" sz="240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nodeType="clickEffect">
                                  <p:stCondLst>
                                    <p:cond delay="0"/>
                                  </p:stCondLst>
                                  <p:childTnLst>
                                    <p:set>
                                      <p:cBhvr>
                                        <p:cTn id="10" dur="1" fill="hold">
                                          <p:stCondLst>
                                            <p:cond delay="0"/>
                                          </p:stCondLst>
                                        </p:cTn>
                                        <p:tgtEl>
                                          <p:spTgt spid="120835">
                                            <p:txEl>
                                              <p:pRg st="0" end="0"/>
                                            </p:txEl>
                                          </p:spTgt>
                                        </p:tgtEl>
                                        <p:attrNameLst>
                                          <p:attrName>style.visibility</p:attrName>
                                        </p:attrNameLst>
                                      </p:cBhvr>
                                      <p:to>
                                        <p:strVal val="visible"/>
                                      </p:to>
                                    </p:set>
                                    <p:animEffect transition="in" filter="slide(fromBottom)">
                                      <p:cBhvr>
                                        <p:cTn id="11" dur="500"/>
                                        <p:tgtEl>
                                          <p:spTgt spid="12083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120835">
                                            <p:txEl>
                                              <p:pRg st="2" end="2"/>
                                            </p:txEl>
                                          </p:spTgt>
                                        </p:tgtEl>
                                        <p:attrNameLst>
                                          <p:attrName>style.visibility</p:attrName>
                                        </p:attrNameLst>
                                      </p:cBhvr>
                                      <p:to>
                                        <p:strVal val="visible"/>
                                      </p:to>
                                    </p:set>
                                    <p:animEffect transition="in" filter="slide(fromBottom)">
                                      <p:cBhvr>
                                        <p:cTn id="16" dur="500"/>
                                        <p:tgtEl>
                                          <p:spTgt spid="12083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120835">
                                            <p:txEl>
                                              <p:pRg st="4" end="4"/>
                                            </p:txEl>
                                          </p:spTgt>
                                        </p:tgtEl>
                                        <p:attrNameLst>
                                          <p:attrName>style.visibility</p:attrName>
                                        </p:attrNameLst>
                                      </p:cBhvr>
                                      <p:to>
                                        <p:strVal val="visible"/>
                                      </p:to>
                                    </p:set>
                                    <p:animEffect transition="in" filter="slide(fromBottom)">
                                      <p:cBhvr>
                                        <p:cTn id="21" dur="500"/>
                                        <p:tgtEl>
                                          <p:spTgt spid="120835">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120835">
                                            <p:txEl>
                                              <p:pRg st="6" end="6"/>
                                            </p:txEl>
                                          </p:spTgt>
                                        </p:tgtEl>
                                        <p:attrNameLst>
                                          <p:attrName>style.visibility</p:attrName>
                                        </p:attrNameLst>
                                      </p:cBhvr>
                                      <p:to>
                                        <p:strVal val="visible"/>
                                      </p:to>
                                    </p:set>
                                    <p:animEffect transition="in" filter="slide(fromBottom)">
                                      <p:cBhvr>
                                        <p:cTn id="26" dur="500"/>
                                        <p:tgtEl>
                                          <p:spTgt spid="120835">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120835">
                                            <p:txEl>
                                              <p:pRg st="7" end="7"/>
                                            </p:txEl>
                                          </p:spTgt>
                                        </p:tgtEl>
                                        <p:attrNameLst>
                                          <p:attrName>style.visibility</p:attrName>
                                        </p:attrNameLst>
                                      </p:cBhvr>
                                      <p:to>
                                        <p:strVal val="visible"/>
                                      </p:to>
                                    </p:set>
                                    <p:animEffect transition="in" filter="slide(fromBottom)">
                                      <p:cBhvr>
                                        <p:cTn id="31" dur="500"/>
                                        <p:tgtEl>
                                          <p:spTgt spid="120835">
                                            <p:txEl>
                                              <p:pRg st="7" end="7"/>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120835">
                                            <p:txEl>
                                              <p:pRg st="8" end="8"/>
                                            </p:txEl>
                                          </p:spTgt>
                                        </p:tgtEl>
                                        <p:attrNameLst>
                                          <p:attrName>style.visibility</p:attrName>
                                        </p:attrNameLst>
                                      </p:cBhvr>
                                      <p:to>
                                        <p:strVal val="visible"/>
                                      </p:to>
                                    </p:set>
                                    <p:animEffect transition="in" filter="slide(fromBottom)">
                                      <p:cBhvr>
                                        <p:cTn id="34" dur="500"/>
                                        <p:tgtEl>
                                          <p:spTgt spid="1208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On December 13, 2003 the Williams 26-inch line ruptured near Toledo Washington"/>
          <p:cNvPicPr>
            <a:picLocks noChangeAspect="1" noChangeArrowheads="1"/>
          </p:cNvPicPr>
          <p:nvPr/>
        </p:nvPicPr>
        <p:blipFill>
          <a:blip r:embed="rId3">
            <a:lum contrast="24000"/>
            <a:extLst>
              <a:ext uri="{28A0092B-C50C-407E-A947-70E740481C1C}">
                <a14:useLocalDpi xmlns="" xmlns:a14="http://schemas.microsoft.com/office/drawing/2010/main" val="0"/>
              </a:ext>
            </a:extLst>
          </a:blip>
          <a:srcRect/>
          <a:stretch>
            <a:fillRect/>
          </a:stretch>
        </p:blipFill>
        <p:spPr bwMode="auto">
          <a:xfrm>
            <a:off x="0" y="1371600"/>
            <a:ext cx="9144000"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075" name="Rectangle 3"/>
          <p:cNvSpPr>
            <a:spLocks noChangeArrowheads="1"/>
          </p:cNvSpPr>
          <p:nvPr/>
        </p:nvSpPr>
        <p:spPr bwMode="auto">
          <a:xfrm>
            <a:off x="0" y="0"/>
            <a:ext cx="9448800" cy="1190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1600" b="1">
              <a:solidFill>
                <a:srgbClr val="000000"/>
              </a:solidFill>
              <a:latin typeface="Trebuchet MS" pitchFamily="34" charset="0"/>
            </a:endParaRPr>
          </a:p>
          <a:p>
            <a:pPr algn="ctr"/>
            <a:r>
              <a:rPr lang="en-US" sz="2800" b="1">
                <a:solidFill>
                  <a:srgbClr val="00FF00"/>
                </a:solidFill>
              </a:rPr>
              <a:t>Gas Pipeline SCC - Catastrophic Rupture</a:t>
            </a:r>
          </a:p>
          <a:p>
            <a:pPr algn="ctr"/>
            <a:r>
              <a:rPr lang="en-US" sz="2800" b="1">
                <a:solidFill>
                  <a:srgbClr val="00FF00"/>
                </a:solidFill>
              </a:rPr>
              <a:t> Williams Pipeline, 13</a:t>
            </a:r>
            <a:r>
              <a:rPr lang="en-US" sz="2800" b="1" baseline="30000">
                <a:solidFill>
                  <a:srgbClr val="00FF00"/>
                </a:solidFill>
              </a:rPr>
              <a:t>th</a:t>
            </a:r>
            <a:r>
              <a:rPr lang="en-US" sz="2800" b="1">
                <a:solidFill>
                  <a:srgbClr val="00FF00"/>
                </a:solidFill>
              </a:rPr>
              <a:t> December 2003</a:t>
            </a:r>
            <a:endParaRPr lang="en-US" sz="2800">
              <a:solidFill>
                <a:srgbClr val="00FF00"/>
              </a:solidFill>
            </a:endParaRPr>
          </a:p>
        </p:txBody>
      </p:sp>
      <p:sp>
        <p:nvSpPr>
          <p:cNvPr id="131076" name="Rectangle 4"/>
          <p:cNvSpPr>
            <a:spLocks noChangeArrowheads="1"/>
          </p:cNvSpPr>
          <p:nvPr/>
        </p:nvSpPr>
        <p:spPr bwMode="auto">
          <a:xfrm>
            <a:off x="6553200" y="6172200"/>
            <a:ext cx="2362200" cy="304800"/>
          </a:xfrm>
          <a:prstGeom prst="rect">
            <a:avLst/>
          </a:prstGeom>
          <a:solidFill>
            <a:srgbClr val="666633"/>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FF00"/>
                </a:solidFill>
                <a:latin typeface="Trebuchet MS" pitchFamily="34" charset="0"/>
              </a:rPr>
              <a:t>Gas Pipeline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box(out)">
                                      <p:cBhvr>
                                        <p:cTn id="7" dur="1000"/>
                                        <p:tgtEl>
                                          <p:spTgt spid="131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1076"/>
                                        </p:tgtEl>
                                        <p:attrNameLst>
                                          <p:attrName>style.visibility</p:attrName>
                                        </p:attrNameLst>
                                      </p:cBhvr>
                                      <p:to>
                                        <p:strVal val="visible"/>
                                      </p:to>
                                    </p:set>
                                    <p:animEffect transition="in" filter="box(out)">
                                      <p:cBhvr>
                                        <p:cTn id="12" dur="500"/>
                                        <p:tgtEl>
                                          <p:spTgt spid="1310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1075"/>
                                        </p:tgtEl>
                                        <p:attrNameLst>
                                          <p:attrName>style.visibility</p:attrName>
                                        </p:attrNameLst>
                                      </p:cBhvr>
                                      <p:to>
                                        <p:strVal val="visible"/>
                                      </p:to>
                                    </p:set>
                                    <p:animEffect transition="in" filter="checkerboard(across)">
                                      <p:cBhvr>
                                        <p:cTn id="17" dur="500"/>
                                        <p:tgtEl>
                                          <p:spTgt spid="131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p:bldP spid="13107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sz="3600" smtClean="0">
                <a:solidFill>
                  <a:srgbClr val="FFFF00"/>
                </a:solidFill>
              </a:rPr>
              <a:t>Chloride SCC Cracking On Pipe</a:t>
            </a:r>
          </a:p>
        </p:txBody>
      </p:sp>
      <p:pic>
        <p:nvPicPr>
          <p:cNvPr id="14233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447800"/>
            <a:ext cx="9144000" cy="541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checkerboard(across)">
                                      <p:cBhvr>
                                        <p:cTn id="7" dur="500"/>
                                        <p:tgtEl>
                                          <p:spTgt spid="142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42339"/>
                                        </p:tgtEl>
                                        <p:attrNameLst>
                                          <p:attrName>style.visibility</p:attrName>
                                        </p:attrNameLst>
                                      </p:cBhvr>
                                      <p:to>
                                        <p:strVal val="visible"/>
                                      </p:to>
                                    </p:set>
                                    <p:animEffect transition="in" filter="box(out)">
                                      <p:cBhvr>
                                        <p:cTn id="12" dur="1000"/>
                                        <p:tgtEl>
                                          <p:spTgt spid="142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0" y="1295400"/>
            <a:ext cx="9144000" cy="4473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rIns="0">
            <a:spAutoFit/>
          </a:bodyPr>
          <a:lstStyle/>
          <a:p>
            <a:pPr algn="ctr"/>
            <a:r>
              <a:rPr lang="en-US" sz="2400">
                <a:solidFill>
                  <a:schemeClr val="bg1"/>
                </a:solidFill>
                <a:cs typeface="Times New Roman" pitchFamily="18" charset="0"/>
              </a:rPr>
              <a:t>The presence of </a:t>
            </a:r>
            <a:r>
              <a:rPr lang="en-US" sz="2400" u="sng">
                <a:solidFill>
                  <a:schemeClr val="bg1"/>
                </a:solidFill>
                <a:cs typeface="Times New Roman" pitchFamily="18" charset="0"/>
              </a:rPr>
              <a:t>oxidizers often has a pronounced</a:t>
            </a:r>
            <a:r>
              <a:rPr lang="en-US" sz="2400">
                <a:solidFill>
                  <a:schemeClr val="bg1"/>
                </a:solidFill>
                <a:cs typeface="Times New Roman" pitchFamily="18" charset="0"/>
              </a:rPr>
              <a:t> influence on cracking tendencies. </a:t>
            </a:r>
          </a:p>
          <a:p>
            <a:pPr algn="ctr"/>
            <a:r>
              <a:rPr lang="en-US" sz="2400">
                <a:solidFill>
                  <a:srgbClr val="00FF00"/>
                </a:solidFill>
                <a:cs typeface="Times New Roman" pitchFamily="18" charset="0"/>
              </a:rPr>
              <a:t>The presence of dissolved oxygen or other oxidizing species is critical to the cracking of austenitic stainless steels in chloride solutions</a:t>
            </a:r>
          </a:p>
          <a:p>
            <a:r>
              <a:rPr lang="en-US" sz="2400">
                <a:solidFill>
                  <a:schemeClr val="bg1"/>
                </a:solidFill>
                <a:cs typeface="Times New Roman" pitchFamily="18" charset="0"/>
              </a:rPr>
              <a:t>              If the oxygen is removed cracking will not occur. </a:t>
            </a:r>
          </a:p>
          <a:p>
            <a:pPr algn="ctr"/>
            <a:r>
              <a:rPr lang="en-US" sz="2400">
                <a:solidFill>
                  <a:schemeClr val="bg1"/>
                </a:solidFill>
                <a:cs typeface="Times New Roman" pitchFamily="18" charset="0"/>
              </a:rPr>
              <a:t>Stress-corrosion cracking of steel is frequently reported in </a:t>
            </a:r>
          </a:p>
          <a:p>
            <a:pPr algn="ctr"/>
            <a:r>
              <a:rPr lang="en-US" sz="2400">
                <a:solidFill>
                  <a:srgbClr val="00FF00"/>
                </a:solidFill>
                <a:cs typeface="Times New Roman" pitchFamily="18" charset="0"/>
              </a:rPr>
              <a:t>hydrogen sulphide solutions and cyanide containing solutions</a:t>
            </a:r>
            <a:r>
              <a:rPr lang="en-US" sz="2400">
                <a:solidFill>
                  <a:schemeClr val="bg1"/>
                </a:solidFill>
                <a:cs typeface="Times New Roman" pitchFamily="18" charset="0"/>
              </a:rPr>
              <a:t> </a:t>
            </a:r>
          </a:p>
          <a:p>
            <a:pPr algn="ctr"/>
            <a:endParaRPr lang="en-US" sz="2400">
              <a:solidFill>
                <a:schemeClr val="bg1"/>
              </a:solidFill>
              <a:cs typeface="Times New Roman" pitchFamily="18" charset="0"/>
            </a:endParaRPr>
          </a:p>
          <a:p>
            <a:pPr algn="ctr"/>
            <a:r>
              <a:rPr lang="en-US" sz="2400">
                <a:solidFill>
                  <a:schemeClr val="bg1"/>
                </a:solidFill>
                <a:cs typeface="Times New Roman" pitchFamily="18" charset="0"/>
              </a:rPr>
              <a:t>These failures are </a:t>
            </a:r>
            <a:r>
              <a:rPr lang="en-US" sz="2400" u="sng">
                <a:solidFill>
                  <a:srgbClr val="FFFF00"/>
                </a:solidFill>
                <a:cs typeface="Times New Roman" pitchFamily="18" charset="0"/>
              </a:rPr>
              <a:t>undoubtedly due to Hydrogen Embrittlement</a:t>
            </a:r>
            <a:r>
              <a:rPr lang="en-US" sz="2400">
                <a:solidFill>
                  <a:schemeClr val="bg1"/>
                </a:solidFill>
                <a:cs typeface="Times New Roman" pitchFamily="18" charset="0"/>
              </a:rPr>
              <a:t> rather than stress-corrosion cracking.</a:t>
            </a:r>
            <a:endParaRPr lang="en-US" sz="2400">
              <a:solidFill>
                <a:schemeClr val="bg1"/>
              </a:solidFill>
              <a:ea typeface="Arial Unicode MS" pitchFamily="34" charset="-128"/>
              <a:cs typeface="Arial Unicode MS" pitchFamily="34" charset="-128"/>
            </a:endParaRPr>
          </a:p>
          <a:p>
            <a:pPr eaLnBrk="0" hangingPunct="0"/>
            <a:endParaRPr lang="en-US" sz="2400">
              <a:solidFill>
                <a:schemeClr val="bg1"/>
              </a:solidFill>
            </a:endParaRPr>
          </a:p>
        </p:txBody>
      </p:sp>
      <p:sp>
        <p:nvSpPr>
          <p:cNvPr id="133123" name="Rectangle 3"/>
          <p:cNvSpPr>
            <a:spLocks noGrp="1" noChangeArrowheads="1"/>
          </p:cNvSpPr>
          <p:nvPr>
            <p:ph type="title"/>
          </p:nvPr>
        </p:nvSpPr>
        <p:spPr>
          <a:xfrm>
            <a:off x="685800" y="0"/>
            <a:ext cx="8458200" cy="1143000"/>
          </a:xfrm>
        </p:spPr>
        <p:txBody>
          <a:bodyPr lIns="92075" tIns="46038" rIns="92075" bIns="46038"/>
          <a:lstStyle/>
          <a:p>
            <a:pPr eaLnBrk="1" hangingPunct="1">
              <a:defRPr/>
            </a:pPr>
            <a:r>
              <a:rPr lang="en-GB" sz="3600" b="1" smtClean="0">
                <a:solidFill>
                  <a:srgbClr val="FFFF00"/>
                </a:solidFill>
                <a:effectLst>
                  <a:outerShdw blurRad="38100" dist="38100" dir="2700000" algn="tl">
                    <a:srgbClr val="000000"/>
                  </a:outerShdw>
                </a:effectLst>
                <a:latin typeface="Arial Unicode MS" pitchFamily="34" charset="-128"/>
                <a:cs typeface="Times New Roman" pitchFamily="18" charset="0"/>
              </a:rPr>
              <a:t>Stress Corrosion Cracking</a:t>
            </a:r>
            <a:r>
              <a:rPr lang="en-US" sz="2000" b="1" smtClean="0">
                <a:solidFill>
                  <a:srgbClr val="FFFF00"/>
                </a:solidFill>
                <a:effectLst>
                  <a:outerShdw blurRad="38100" dist="38100" dir="2700000" algn="tl">
                    <a:srgbClr val="000000"/>
                  </a:outerShdw>
                </a:effectLst>
              </a:rPr>
              <a:t>(</a:t>
            </a:r>
            <a:r>
              <a:rPr lang="en-US" sz="2000" b="1" smtClean="0">
                <a:solidFill>
                  <a:srgbClr val="FFFF00"/>
                </a:solidFill>
                <a:effectLst>
                  <a:outerShdw blurRad="38100" dist="38100" dir="2700000" algn="tl">
                    <a:srgbClr val="000000"/>
                  </a:outerShdw>
                </a:effectLst>
                <a:latin typeface="Arial Unicode MS" pitchFamily="34" charset="-128"/>
                <a:cs typeface="Times New Roman" pitchFamily="18" charset="0"/>
              </a:rPr>
              <a:t>oxidizing species</a:t>
            </a:r>
            <a:r>
              <a:rPr lang="en-US" sz="2400" smtClean="0">
                <a:solidFill>
                  <a:schemeClr val="tx1"/>
                </a:solidFill>
                <a:effectLst>
                  <a:outerShdw blurRad="38100" dist="38100" dir="2700000" algn="tl">
                    <a:srgbClr val="FFFFFF"/>
                  </a:outerShdw>
                </a:effectLst>
                <a:latin typeface="Arial Unicode MS" pitchFamily="34" charset="-128"/>
                <a:cs typeface="Times New Roman" pitchFamily="18" charset="0"/>
              </a:rPr>
              <a:t> </a:t>
            </a:r>
            <a:r>
              <a:rPr lang="en-GB" sz="2000" b="1" smtClean="0">
                <a:solidFill>
                  <a:srgbClr val="FFFF00"/>
                </a:solidFill>
                <a:effectLst>
                  <a:outerShdw blurRad="38100" dist="38100" dir="2700000" algn="tl">
                    <a:srgbClr val="000000"/>
                  </a:outerShdw>
                </a:effectLst>
                <a:latin typeface="Arial Unicode MS" pitchFamily="34" charset="-128"/>
                <a:cs typeface="Times New Roman" pitchFamily="18" charset="0"/>
              </a:rPr>
              <a:t>)</a:t>
            </a: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33123">
                                            <p:txEl>
                                              <p:pRg st="0" end="0"/>
                                            </p:txEl>
                                          </p:spTgt>
                                        </p:tgtEl>
                                        <p:attrNameLst>
                                          <p:attrName>style.visibility</p:attrName>
                                        </p:attrNameLst>
                                      </p:cBhvr>
                                      <p:to>
                                        <p:strVal val="visible"/>
                                      </p:to>
                                    </p:set>
                                    <p:anim calcmode="lin" valueType="num">
                                      <p:cBhvr additive="base">
                                        <p:cTn id="7" dur="300" fill="hold"/>
                                        <p:tgtEl>
                                          <p:spTgt spid="133123">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331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3122">
                                            <p:txEl>
                                              <p:pRg st="0" end="0"/>
                                            </p:txEl>
                                          </p:spTgt>
                                        </p:tgtEl>
                                        <p:attrNameLst>
                                          <p:attrName>style.visibility</p:attrName>
                                        </p:attrNameLst>
                                      </p:cBhvr>
                                      <p:to>
                                        <p:strVal val="visible"/>
                                      </p:to>
                                    </p:set>
                                    <p:animEffect transition="in" filter="wipe(left)">
                                      <p:cBhvr>
                                        <p:cTn id="13" dur="500"/>
                                        <p:tgtEl>
                                          <p:spTgt spid="13312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3122">
                                            <p:txEl>
                                              <p:pRg st="1" end="1"/>
                                            </p:txEl>
                                          </p:spTgt>
                                        </p:tgtEl>
                                        <p:attrNameLst>
                                          <p:attrName>style.visibility</p:attrName>
                                        </p:attrNameLst>
                                      </p:cBhvr>
                                      <p:to>
                                        <p:strVal val="visible"/>
                                      </p:to>
                                    </p:set>
                                    <p:animEffect transition="in" filter="wipe(left)">
                                      <p:cBhvr>
                                        <p:cTn id="18" dur="500"/>
                                        <p:tgtEl>
                                          <p:spTgt spid="13312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3122">
                                            <p:txEl>
                                              <p:pRg st="2" end="2"/>
                                            </p:txEl>
                                          </p:spTgt>
                                        </p:tgtEl>
                                        <p:attrNameLst>
                                          <p:attrName>style.visibility</p:attrName>
                                        </p:attrNameLst>
                                      </p:cBhvr>
                                      <p:to>
                                        <p:strVal val="visible"/>
                                      </p:to>
                                    </p:set>
                                    <p:animEffect transition="in" filter="wipe(left)">
                                      <p:cBhvr>
                                        <p:cTn id="23" dur="500"/>
                                        <p:tgtEl>
                                          <p:spTgt spid="13312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3122">
                                            <p:txEl>
                                              <p:pRg st="3" end="3"/>
                                            </p:txEl>
                                          </p:spTgt>
                                        </p:tgtEl>
                                        <p:attrNameLst>
                                          <p:attrName>style.visibility</p:attrName>
                                        </p:attrNameLst>
                                      </p:cBhvr>
                                      <p:to>
                                        <p:strVal val="visible"/>
                                      </p:to>
                                    </p:set>
                                    <p:animEffect transition="in" filter="wipe(left)">
                                      <p:cBhvr>
                                        <p:cTn id="28" dur="500"/>
                                        <p:tgtEl>
                                          <p:spTgt spid="13312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3122">
                                            <p:txEl>
                                              <p:pRg st="4" end="4"/>
                                            </p:txEl>
                                          </p:spTgt>
                                        </p:tgtEl>
                                        <p:attrNameLst>
                                          <p:attrName>style.visibility</p:attrName>
                                        </p:attrNameLst>
                                      </p:cBhvr>
                                      <p:to>
                                        <p:strVal val="visible"/>
                                      </p:to>
                                    </p:set>
                                    <p:animEffect transition="in" filter="wipe(left)">
                                      <p:cBhvr>
                                        <p:cTn id="33" dur="500"/>
                                        <p:tgtEl>
                                          <p:spTgt spid="13312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3122">
                                            <p:txEl>
                                              <p:pRg st="6" end="6"/>
                                            </p:txEl>
                                          </p:spTgt>
                                        </p:tgtEl>
                                        <p:attrNameLst>
                                          <p:attrName>style.visibility</p:attrName>
                                        </p:attrNameLst>
                                      </p:cBhvr>
                                      <p:to>
                                        <p:strVal val="visible"/>
                                      </p:to>
                                    </p:set>
                                    <p:animEffect transition="in" filter="wipe(left)">
                                      <p:cBhvr>
                                        <p:cTn id="38" dur="500"/>
                                        <p:tgtEl>
                                          <p:spTgt spid="1331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build="p" autoUpdateAnimBg="0"/>
      <p:bldP spid="13312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228600"/>
            <a:ext cx="9144000" cy="1143000"/>
          </a:xfrm>
        </p:spPr>
        <p:txBody>
          <a:bodyPr lIns="92075" tIns="46038" rIns="92075" bIns="46038"/>
          <a:lstStyle/>
          <a:p>
            <a:pPr eaLnBrk="1" hangingPunct="1">
              <a:defRPr/>
            </a:pPr>
            <a:r>
              <a:rPr lang="en-GB" sz="3600" b="1" smtClean="0">
                <a:solidFill>
                  <a:srgbClr val="FFFF00"/>
                </a:solidFill>
                <a:effectLst>
                  <a:outerShdw blurRad="38100" dist="38100" dir="2700000" algn="tl">
                    <a:srgbClr val="000000"/>
                  </a:outerShdw>
                </a:effectLst>
                <a:latin typeface="Arial Unicode MS" pitchFamily="34" charset="-128"/>
                <a:cs typeface="Times New Roman" pitchFamily="18" charset="0"/>
              </a:rPr>
              <a:t>Stress Corrosion Cracking</a:t>
            </a:r>
            <a:r>
              <a:rPr lang="en-US" b="1" smtClean="0">
                <a:effectLst>
                  <a:outerShdw blurRad="38100" dist="38100" dir="2700000" algn="tl">
                    <a:srgbClr val="FFFFFF"/>
                  </a:outerShdw>
                </a:effectLst>
              </a:rPr>
              <a:t> </a:t>
            </a:r>
            <a:r>
              <a:rPr lang="en-US" sz="2000" b="1" smtClean="0">
                <a:solidFill>
                  <a:srgbClr val="FFFF00"/>
                </a:solidFill>
                <a:effectLst>
                  <a:outerShdw blurRad="38100" dist="38100" dir="2700000" algn="tl">
                    <a:srgbClr val="000000"/>
                  </a:outerShdw>
                </a:effectLst>
                <a:latin typeface="Arial Unicode MS" pitchFamily="34" charset="-128"/>
              </a:rPr>
              <a:t>(</a:t>
            </a:r>
            <a:r>
              <a:rPr lang="en-US" sz="2000" b="1" smtClean="0">
                <a:solidFill>
                  <a:srgbClr val="FFFF00"/>
                </a:solidFill>
                <a:effectLst>
                  <a:outerShdw blurRad="38100" dist="38100" dir="2700000" algn="tl">
                    <a:srgbClr val="000000"/>
                  </a:outerShdw>
                </a:effectLst>
                <a:latin typeface="Arial Unicode MS" pitchFamily="34" charset="-128"/>
                <a:cs typeface="Times New Roman" pitchFamily="18" charset="0"/>
              </a:rPr>
              <a:t>Metallurgical Factors</a:t>
            </a:r>
            <a:r>
              <a:rPr lang="en-GB" sz="2000" b="1" smtClean="0">
                <a:solidFill>
                  <a:srgbClr val="FFFF00"/>
                </a:solidFill>
                <a:effectLst>
                  <a:outerShdw blurRad="38100" dist="38100" dir="2700000" algn="tl">
                    <a:srgbClr val="000000"/>
                  </a:outerShdw>
                </a:effectLst>
                <a:latin typeface="Arial Unicode MS" pitchFamily="34" charset="-128"/>
                <a:cs typeface="Times New Roman" pitchFamily="18" charset="0"/>
              </a:rPr>
              <a:t>)</a:t>
            </a:r>
            <a:r>
              <a:rPr lang="en-US" smtClean="0"/>
              <a:t> </a:t>
            </a:r>
          </a:p>
        </p:txBody>
      </p:sp>
      <p:sp>
        <p:nvSpPr>
          <p:cNvPr id="134147" name="Rectangle 3"/>
          <p:cNvSpPr>
            <a:spLocks noChangeArrowheads="1"/>
          </p:cNvSpPr>
          <p:nvPr/>
        </p:nvSpPr>
        <p:spPr bwMode="auto">
          <a:xfrm>
            <a:off x="0" y="1600200"/>
            <a:ext cx="9144000" cy="3743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Clr>
                <a:srgbClr val="FFFF00"/>
              </a:buClr>
              <a:buSzPct val="110000"/>
              <a:buFontTx/>
              <a:buChar char="o"/>
            </a:pPr>
            <a:r>
              <a:rPr lang="en-GB" sz="2400">
                <a:solidFill>
                  <a:schemeClr val="bg1"/>
                </a:solidFill>
                <a:cs typeface="Times New Roman" pitchFamily="18" charset="0"/>
              </a:rPr>
              <a:t> Average chemical composition, </a:t>
            </a:r>
          </a:p>
          <a:p>
            <a:pPr>
              <a:buClr>
                <a:srgbClr val="FFFF00"/>
              </a:buClr>
              <a:buSzPct val="110000"/>
              <a:buFontTx/>
              <a:buChar char="o"/>
            </a:pPr>
            <a:r>
              <a:rPr lang="en-GB" sz="2400">
                <a:solidFill>
                  <a:schemeClr val="bg1"/>
                </a:solidFill>
                <a:cs typeface="Times New Roman" pitchFamily="18" charset="0"/>
              </a:rPr>
              <a:t> </a:t>
            </a:r>
            <a:r>
              <a:rPr lang="en-GB" sz="2400">
                <a:solidFill>
                  <a:srgbClr val="00FF00"/>
                </a:solidFill>
                <a:cs typeface="Times New Roman" pitchFamily="18" charset="0"/>
              </a:rPr>
              <a:t>Preferential orientation of grains,</a:t>
            </a:r>
            <a:r>
              <a:rPr lang="en-GB" sz="2400">
                <a:solidFill>
                  <a:schemeClr val="bg1"/>
                </a:solidFill>
                <a:cs typeface="Times New Roman" pitchFamily="18" charset="0"/>
              </a:rPr>
              <a:t> </a:t>
            </a:r>
          </a:p>
          <a:p>
            <a:pPr>
              <a:buClr>
                <a:srgbClr val="FFFF00"/>
              </a:buClr>
              <a:buSzPct val="110000"/>
              <a:buFontTx/>
              <a:buChar char="o"/>
            </a:pPr>
            <a:r>
              <a:rPr lang="en-GB" sz="2400">
                <a:solidFill>
                  <a:schemeClr val="bg1"/>
                </a:solidFill>
                <a:cs typeface="Times New Roman" pitchFamily="18" charset="0"/>
              </a:rPr>
              <a:t> Composition,</a:t>
            </a:r>
          </a:p>
          <a:p>
            <a:pPr>
              <a:buClr>
                <a:srgbClr val="FFFF00"/>
              </a:buClr>
              <a:buSzPct val="110000"/>
              <a:buFontTx/>
              <a:buChar char="o"/>
            </a:pPr>
            <a:r>
              <a:rPr lang="en-GB" sz="2400">
                <a:solidFill>
                  <a:srgbClr val="00FF00"/>
                </a:solidFill>
                <a:cs typeface="Times New Roman" pitchFamily="18" charset="0"/>
              </a:rPr>
              <a:t> Distribution of precipitates, </a:t>
            </a:r>
          </a:p>
          <a:p>
            <a:pPr>
              <a:buClr>
                <a:srgbClr val="FFFF00"/>
              </a:buClr>
              <a:buSzPct val="110000"/>
              <a:buFontTx/>
              <a:buChar char="o"/>
            </a:pPr>
            <a:r>
              <a:rPr lang="en-GB" sz="2400">
                <a:solidFill>
                  <a:schemeClr val="bg1"/>
                </a:solidFill>
                <a:cs typeface="Times New Roman" pitchFamily="18" charset="0"/>
              </a:rPr>
              <a:t> Dislocation interactions, and </a:t>
            </a:r>
          </a:p>
          <a:p>
            <a:pPr>
              <a:buClr>
                <a:srgbClr val="FFFF00"/>
              </a:buClr>
              <a:buSzPct val="110000"/>
              <a:buFontTx/>
              <a:buChar char="o"/>
            </a:pPr>
            <a:r>
              <a:rPr lang="en-GB" sz="2400">
                <a:solidFill>
                  <a:srgbClr val="00FF00"/>
                </a:solidFill>
                <a:cs typeface="Times New Roman" pitchFamily="18" charset="0"/>
              </a:rPr>
              <a:t> Progress of the phase transformation</a:t>
            </a:r>
            <a:r>
              <a:rPr lang="en-GB" sz="2400">
                <a:solidFill>
                  <a:schemeClr val="bg1"/>
                </a:solidFill>
                <a:cs typeface="Times New Roman" pitchFamily="18" charset="0"/>
              </a:rPr>
              <a:t> </a:t>
            </a:r>
          </a:p>
          <a:p>
            <a:pPr>
              <a:buClr>
                <a:srgbClr val="FFFF00"/>
              </a:buClr>
              <a:buSzPct val="110000"/>
            </a:pPr>
            <a:endParaRPr lang="en-GB" sz="2400">
              <a:solidFill>
                <a:schemeClr val="bg1"/>
              </a:solidFill>
              <a:cs typeface="Times New Roman" pitchFamily="18" charset="0"/>
            </a:endParaRPr>
          </a:p>
          <a:p>
            <a:pPr algn="ctr"/>
            <a:r>
              <a:rPr lang="en-GB" sz="2400">
                <a:solidFill>
                  <a:srgbClr val="FFFF00"/>
                </a:solidFill>
                <a:cs typeface="Times New Roman" pitchFamily="18" charset="0"/>
              </a:rPr>
              <a:t>affect the susceptibility to stress-corrosion cracking</a:t>
            </a:r>
          </a:p>
          <a:p>
            <a:endParaRPr lang="en-GB" sz="2400">
              <a:solidFill>
                <a:schemeClr val="bg1"/>
              </a:solidFill>
              <a:cs typeface="Times New Roman" pitchFamily="18" charset="0"/>
            </a:endParaRPr>
          </a:p>
          <a:p>
            <a:r>
              <a:rPr lang="en-GB" sz="2400">
                <a:solidFill>
                  <a:schemeClr val="bg1"/>
                </a:solidFill>
                <a:cs typeface="Times New Roman" pitchFamily="18" charset="0"/>
              </a:rPr>
              <a:t>These factors further interact with the Environment composition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34146">
                                            <p:txEl>
                                              <p:pRg st="0" end="0"/>
                                            </p:txEl>
                                          </p:spTgt>
                                        </p:tgtEl>
                                        <p:attrNameLst>
                                          <p:attrName>style.visibility</p:attrName>
                                        </p:attrNameLst>
                                      </p:cBhvr>
                                      <p:to>
                                        <p:strVal val="visible"/>
                                      </p:to>
                                    </p:set>
                                    <p:anim calcmode="lin" valueType="num">
                                      <p:cBhvr additive="base">
                                        <p:cTn id="7" dur="300" fill="hold"/>
                                        <p:tgtEl>
                                          <p:spTgt spid="13414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3414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4147">
                                            <p:txEl>
                                              <p:pRg st="0" end="0"/>
                                            </p:txEl>
                                          </p:spTgt>
                                        </p:tgtEl>
                                        <p:attrNameLst>
                                          <p:attrName>style.visibility</p:attrName>
                                        </p:attrNameLst>
                                      </p:cBhvr>
                                      <p:to>
                                        <p:strVal val="visible"/>
                                      </p:to>
                                    </p:set>
                                    <p:animEffect transition="in" filter="wipe(left)">
                                      <p:cBhvr>
                                        <p:cTn id="13" dur="500"/>
                                        <p:tgtEl>
                                          <p:spTgt spid="13414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4147">
                                            <p:txEl>
                                              <p:pRg st="1" end="1"/>
                                            </p:txEl>
                                          </p:spTgt>
                                        </p:tgtEl>
                                        <p:attrNameLst>
                                          <p:attrName>style.visibility</p:attrName>
                                        </p:attrNameLst>
                                      </p:cBhvr>
                                      <p:to>
                                        <p:strVal val="visible"/>
                                      </p:to>
                                    </p:set>
                                    <p:animEffect transition="in" filter="wipe(left)">
                                      <p:cBhvr>
                                        <p:cTn id="18" dur="500"/>
                                        <p:tgtEl>
                                          <p:spTgt spid="13414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4147">
                                            <p:txEl>
                                              <p:pRg st="2" end="2"/>
                                            </p:txEl>
                                          </p:spTgt>
                                        </p:tgtEl>
                                        <p:attrNameLst>
                                          <p:attrName>style.visibility</p:attrName>
                                        </p:attrNameLst>
                                      </p:cBhvr>
                                      <p:to>
                                        <p:strVal val="visible"/>
                                      </p:to>
                                    </p:set>
                                    <p:animEffect transition="in" filter="wipe(left)">
                                      <p:cBhvr>
                                        <p:cTn id="23" dur="500"/>
                                        <p:tgtEl>
                                          <p:spTgt spid="1341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4147">
                                            <p:txEl>
                                              <p:pRg st="3" end="3"/>
                                            </p:txEl>
                                          </p:spTgt>
                                        </p:tgtEl>
                                        <p:attrNameLst>
                                          <p:attrName>style.visibility</p:attrName>
                                        </p:attrNameLst>
                                      </p:cBhvr>
                                      <p:to>
                                        <p:strVal val="visible"/>
                                      </p:to>
                                    </p:set>
                                    <p:animEffect transition="in" filter="wipe(left)">
                                      <p:cBhvr>
                                        <p:cTn id="28" dur="500"/>
                                        <p:tgtEl>
                                          <p:spTgt spid="134147">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4147">
                                            <p:txEl>
                                              <p:pRg st="4" end="4"/>
                                            </p:txEl>
                                          </p:spTgt>
                                        </p:tgtEl>
                                        <p:attrNameLst>
                                          <p:attrName>style.visibility</p:attrName>
                                        </p:attrNameLst>
                                      </p:cBhvr>
                                      <p:to>
                                        <p:strVal val="visible"/>
                                      </p:to>
                                    </p:set>
                                    <p:animEffect transition="in" filter="wipe(left)">
                                      <p:cBhvr>
                                        <p:cTn id="33" dur="500"/>
                                        <p:tgtEl>
                                          <p:spTgt spid="134147">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4147">
                                            <p:txEl>
                                              <p:pRg st="5" end="5"/>
                                            </p:txEl>
                                          </p:spTgt>
                                        </p:tgtEl>
                                        <p:attrNameLst>
                                          <p:attrName>style.visibility</p:attrName>
                                        </p:attrNameLst>
                                      </p:cBhvr>
                                      <p:to>
                                        <p:strVal val="visible"/>
                                      </p:to>
                                    </p:set>
                                    <p:animEffect transition="in" filter="wipe(left)">
                                      <p:cBhvr>
                                        <p:cTn id="38" dur="500"/>
                                        <p:tgtEl>
                                          <p:spTgt spid="134147">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4147">
                                            <p:txEl>
                                              <p:pRg st="7" end="7"/>
                                            </p:txEl>
                                          </p:spTgt>
                                        </p:tgtEl>
                                        <p:attrNameLst>
                                          <p:attrName>style.visibility</p:attrName>
                                        </p:attrNameLst>
                                      </p:cBhvr>
                                      <p:to>
                                        <p:strVal val="visible"/>
                                      </p:to>
                                    </p:set>
                                    <p:animEffect transition="in" filter="wipe(left)">
                                      <p:cBhvr>
                                        <p:cTn id="43" dur="500"/>
                                        <p:tgtEl>
                                          <p:spTgt spid="134147">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4147">
                                            <p:txEl>
                                              <p:pRg st="9" end="9"/>
                                            </p:txEl>
                                          </p:spTgt>
                                        </p:tgtEl>
                                        <p:attrNameLst>
                                          <p:attrName>style.visibility</p:attrName>
                                        </p:attrNameLst>
                                      </p:cBhvr>
                                      <p:to>
                                        <p:strVal val="visible"/>
                                      </p:to>
                                    </p:set>
                                    <p:animEffect transition="in" filter="wipe(left)">
                                      <p:cBhvr>
                                        <p:cTn id="48" dur="500"/>
                                        <p:tgtEl>
                                          <p:spTgt spid="1341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build="p" autoUpdateAnimBg="0"/>
      <p:bldP spid="134147"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xfrm>
            <a:off x="838200" y="1752600"/>
            <a:ext cx="7772400" cy="4114800"/>
          </a:xfrm>
        </p:spPr>
        <p:txBody>
          <a:bodyPr/>
          <a:lstStyle/>
          <a:p>
            <a:pPr algn="just" eaLnBrk="1" hangingPunct="1">
              <a:buFontTx/>
              <a:buNone/>
            </a:pPr>
            <a:r>
              <a:rPr lang="en-GB" sz="2400" smtClean="0">
                <a:solidFill>
                  <a:schemeClr val="bg1"/>
                </a:solidFill>
                <a:cs typeface="Times New Roman" pitchFamily="18" charset="0"/>
              </a:rPr>
              <a:t>(1)Reduce the over all stress level and design out stress concentrations.  </a:t>
            </a:r>
          </a:p>
          <a:p>
            <a:pPr algn="just" eaLnBrk="1" hangingPunct="1">
              <a:buFontTx/>
              <a:buNone/>
            </a:pPr>
            <a:r>
              <a:rPr lang="en-GB" sz="2400" smtClean="0">
                <a:solidFill>
                  <a:srgbClr val="00FF00"/>
                </a:solidFill>
                <a:ea typeface="Arial Unicode MS" pitchFamily="34" charset="-128"/>
                <a:cs typeface="Arial Unicode MS" pitchFamily="34" charset="-128"/>
              </a:rPr>
              <a:t>(2)Selection of a suitable material not susceptible to the environment</a:t>
            </a:r>
          </a:p>
          <a:p>
            <a:pPr algn="just" eaLnBrk="1" hangingPunct="1">
              <a:buFontTx/>
              <a:buNone/>
            </a:pPr>
            <a:r>
              <a:rPr lang="en-GB" sz="2400" smtClean="0">
                <a:solidFill>
                  <a:schemeClr val="bg1"/>
                </a:solidFill>
                <a:cs typeface="Times New Roman" pitchFamily="18" charset="0"/>
              </a:rPr>
              <a:t>(3)Design to minimize thermal and residual stresses</a:t>
            </a:r>
            <a:r>
              <a:rPr lang="en-US" sz="2400" smtClean="0">
                <a:solidFill>
                  <a:schemeClr val="bg1"/>
                </a:solidFill>
                <a:ea typeface="Arial Unicode MS" pitchFamily="34" charset="-128"/>
                <a:cs typeface="Arial Unicode MS" pitchFamily="34" charset="-128"/>
              </a:rPr>
              <a:t> </a:t>
            </a:r>
          </a:p>
          <a:p>
            <a:pPr algn="just" eaLnBrk="1" hangingPunct="1">
              <a:buFontTx/>
              <a:buNone/>
            </a:pPr>
            <a:r>
              <a:rPr lang="en-GB" sz="2400" smtClean="0">
                <a:solidFill>
                  <a:srgbClr val="00FF00"/>
                </a:solidFill>
                <a:cs typeface="Times New Roman" pitchFamily="18" charset="0"/>
              </a:rPr>
              <a:t>(4)Develop compressive stresses on the surface of the material</a:t>
            </a:r>
            <a:r>
              <a:rPr lang="en-US" sz="2400" smtClean="0">
                <a:solidFill>
                  <a:srgbClr val="00FF00"/>
                </a:solidFill>
                <a:ea typeface="Arial Unicode MS" pitchFamily="34" charset="-128"/>
                <a:cs typeface="Arial Unicode MS" pitchFamily="34" charset="-128"/>
              </a:rPr>
              <a:t> </a:t>
            </a:r>
          </a:p>
          <a:p>
            <a:pPr algn="just" eaLnBrk="1" hangingPunct="1">
              <a:buFontTx/>
              <a:buNone/>
            </a:pPr>
            <a:r>
              <a:rPr lang="en-GB" sz="2400" smtClean="0">
                <a:solidFill>
                  <a:schemeClr val="bg1"/>
                </a:solidFill>
                <a:cs typeface="Times New Roman" pitchFamily="18" charset="0"/>
              </a:rPr>
              <a:t>(5)Use of suitable protective coating</a:t>
            </a:r>
            <a:r>
              <a:rPr lang="en-US" sz="2400" smtClean="0">
                <a:solidFill>
                  <a:schemeClr val="bg1"/>
                </a:solidFill>
                <a:ea typeface="Arial Unicode MS" pitchFamily="34" charset="-128"/>
                <a:cs typeface="Arial Unicode MS" pitchFamily="34" charset="-128"/>
              </a:rPr>
              <a:t> </a:t>
            </a:r>
          </a:p>
          <a:p>
            <a:pPr algn="just" eaLnBrk="1" hangingPunct="1">
              <a:buFontTx/>
              <a:buNone/>
            </a:pPr>
            <a:r>
              <a:rPr lang="en-GB" sz="2400" smtClean="0">
                <a:solidFill>
                  <a:srgbClr val="00FF00"/>
                </a:solidFill>
                <a:cs typeface="Times New Roman" pitchFamily="18" charset="0"/>
              </a:rPr>
              <a:t>(6)Application of cathodic protection to the structure with an external power supply or consumable anodes</a:t>
            </a:r>
            <a:r>
              <a:rPr lang="en-US" sz="2400" smtClean="0">
                <a:solidFill>
                  <a:srgbClr val="00FF00"/>
                </a:solidFill>
                <a:ea typeface="Arial Unicode MS" pitchFamily="34" charset="-128"/>
                <a:cs typeface="Arial Unicode MS" pitchFamily="34" charset="-128"/>
              </a:rPr>
              <a:t> </a:t>
            </a:r>
            <a:endParaRPr lang="en-US" sz="2400" smtClean="0">
              <a:solidFill>
                <a:srgbClr val="00FF00"/>
              </a:solidFill>
            </a:endParaRPr>
          </a:p>
        </p:txBody>
      </p:sp>
      <p:sp>
        <p:nvSpPr>
          <p:cNvPr id="135171" name="Rectangle 3"/>
          <p:cNvSpPr>
            <a:spLocks noGrp="1" noChangeArrowheads="1"/>
          </p:cNvSpPr>
          <p:nvPr>
            <p:ph type="title"/>
          </p:nvPr>
        </p:nvSpPr>
        <p:spPr>
          <a:xfrm>
            <a:off x="762000" y="0"/>
            <a:ext cx="7696200" cy="990600"/>
          </a:xfrm>
        </p:spPr>
        <p:txBody>
          <a:bodyPr lIns="92075" tIns="46038" rIns="92075" bIns="46038"/>
          <a:lstStyle/>
          <a:p>
            <a:pPr eaLnBrk="1" hangingPunct="1">
              <a:defRPr/>
            </a:pPr>
            <a:r>
              <a:rPr lang="en-GB" sz="3600" b="1" smtClean="0">
                <a:solidFill>
                  <a:srgbClr val="FFFF00"/>
                </a:solidFill>
                <a:effectLst>
                  <a:outerShdw blurRad="38100" dist="38100" dir="2700000" algn="tl">
                    <a:srgbClr val="000000"/>
                  </a:outerShdw>
                </a:effectLst>
                <a:latin typeface="Arial Unicode MS" pitchFamily="34" charset="-128"/>
                <a:cs typeface="Times New Roman" pitchFamily="18" charset="0"/>
              </a:rPr>
              <a:t>Stress Corrosion Cracking</a:t>
            </a:r>
            <a:r>
              <a:rPr lang="en-US" b="1" smtClean="0">
                <a:effectLst>
                  <a:outerShdw blurRad="38100" dist="38100" dir="2700000" algn="tl">
                    <a:srgbClr val="FFFFFF"/>
                  </a:outerShdw>
                </a:effectLst>
              </a:rPr>
              <a:t> </a:t>
            </a:r>
            <a:r>
              <a:rPr lang="en-US" sz="2000" b="1" smtClean="0">
                <a:solidFill>
                  <a:srgbClr val="FFFF00"/>
                </a:solidFill>
                <a:effectLst>
                  <a:outerShdw blurRad="38100" dist="38100" dir="2700000" algn="tl">
                    <a:srgbClr val="000000"/>
                  </a:outerShdw>
                </a:effectLst>
                <a:latin typeface="Arial Unicode MS" pitchFamily="34" charset="-128"/>
              </a:rPr>
              <a:t>(Control</a:t>
            </a:r>
            <a:r>
              <a:rPr lang="en-GB" sz="2000" b="1" smtClean="0">
                <a:solidFill>
                  <a:srgbClr val="FFFF00"/>
                </a:solidFill>
                <a:effectLst>
                  <a:outerShdw blurRad="38100" dist="38100" dir="2700000" algn="tl">
                    <a:srgbClr val="000000"/>
                  </a:outerShdw>
                </a:effectLst>
                <a:latin typeface="Arial Unicode MS" pitchFamily="34" charset="-128"/>
                <a:cs typeface="Times New Roman" pitchFamily="18" charset="0"/>
              </a:rPr>
              <a:t>)</a:t>
            </a: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additive="base">
                                        <p:cTn id="7" dur="300" fill="hold"/>
                                        <p:tgtEl>
                                          <p:spTgt spid="135171">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351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5170">
                                            <p:txEl>
                                              <p:pRg st="0" end="0"/>
                                            </p:txEl>
                                          </p:spTgt>
                                        </p:tgtEl>
                                        <p:attrNameLst>
                                          <p:attrName>style.visibility</p:attrName>
                                        </p:attrNameLst>
                                      </p:cBhvr>
                                      <p:to>
                                        <p:strVal val="visible"/>
                                      </p:to>
                                    </p:set>
                                    <p:animEffect transition="in" filter="wipe(left)">
                                      <p:cBhvr>
                                        <p:cTn id="13" dur="500"/>
                                        <p:tgtEl>
                                          <p:spTgt spid="135170">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5170">
                                            <p:txEl>
                                              <p:pRg st="1" end="1"/>
                                            </p:txEl>
                                          </p:spTgt>
                                        </p:tgtEl>
                                        <p:attrNameLst>
                                          <p:attrName>style.visibility</p:attrName>
                                        </p:attrNameLst>
                                      </p:cBhvr>
                                      <p:to>
                                        <p:strVal val="visible"/>
                                      </p:to>
                                    </p:set>
                                    <p:animEffect transition="in" filter="wipe(left)">
                                      <p:cBhvr>
                                        <p:cTn id="18" dur="500"/>
                                        <p:tgtEl>
                                          <p:spTgt spid="13517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5170">
                                            <p:txEl>
                                              <p:pRg st="2" end="2"/>
                                            </p:txEl>
                                          </p:spTgt>
                                        </p:tgtEl>
                                        <p:attrNameLst>
                                          <p:attrName>style.visibility</p:attrName>
                                        </p:attrNameLst>
                                      </p:cBhvr>
                                      <p:to>
                                        <p:strVal val="visible"/>
                                      </p:to>
                                    </p:set>
                                    <p:animEffect transition="in" filter="wipe(left)">
                                      <p:cBhvr>
                                        <p:cTn id="23" dur="500"/>
                                        <p:tgtEl>
                                          <p:spTgt spid="135170">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5170">
                                            <p:txEl>
                                              <p:pRg st="3" end="3"/>
                                            </p:txEl>
                                          </p:spTgt>
                                        </p:tgtEl>
                                        <p:attrNameLst>
                                          <p:attrName>style.visibility</p:attrName>
                                        </p:attrNameLst>
                                      </p:cBhvr>
                                      <p:to>
                                        <p:strVal val="visible"/>
                                      </p:to>
                                    </p:set>
                                    <p:animEffect transition="in" filter="wipe(left)">
                                      <p:cBhvr>
                                        <p:cTn id="28" dur="500"/>
                                        <p:tgtEl>
                                          <p:spTgt spid="135170">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5170">
                                            <p:txEl>
                                              <p:pRg st="4" end="4"/>
                                            </p:txEl>
                                          </p:spTgt>
                                        </p:tgtEl>
                                        <p:attrNameLst>
                                          <p:attrName>style.visibility</p:attrName>
                                        </p:attrNameLst>
                                      </p:cBhvr>
                                      <p:to>
                                        <p:strVal val="visible"/>
                                      </p:to>
                                    </p:set>
                                    <p:animEffect transition="in" filter="wipe(left)">
                                      <p:cBhvr>
                                        <p:cTn id="33" dur="500"/>
                                        <p:tgtEl>
                                          <p:spTgt spid="135170">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5170">
                                            <p:txEl>
                                              <p:pRg st="5" end="5"/>
                                            </p:txEl>
                                          </p:spTgt>
                                        </p:tgtEl>
                                        <p:attrNameLst>
                                          <p:attrName>style.visibility</p:attrName>
                                        </p:attrNameLst>
                                      </p:cBhvr>
                                      <p:to>
                                        <p:strVal val="visible"/>
                                      </p:to>
                                    </p:set>
                                    <p:animEffect transition="in" filter="wipe(left)">
                                      <p:cBhvr>
                                        <p:cTn id="38" dur="500"/>
                                        <p:tgtEl>
                                          <p:spTgt spid="1351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build="p" autoUpdateAnimBg="0"/>
      <p:bldP spid="135171"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143000" y="0"/>
            <a:ext cx="7772400" cy="1143000"/>
          </a:xfrm>
        </p:spPr>
        <p:txBody>
          <a:bodyPr/>
          <a:lstStyle/>
          <a:p>
            <a:pPr eaLnBrk="1" hangingPunct="1">
              <a:defRPr/>
            </a:pPr>
            <a:r>
              <a:rPr lang="en-GB" sz="3600" b="1" smtClean="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Corrosion Fatigue</a:t>
            </a:r>
            <a:endParaRPr lang="en-US" sz="3600" b="1" smtClean="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136195" name="Rectangle 3"/>
          <p:cNvSpPr>
            <a:spLocks noChangeArrowheads="1"/>
          </p:cNvSpPr>
          <p:nvPr/>
        </p:nvSpPr>
        <p:spPr bwMode="auto">
          <a:xfrm>
            <a:off x="0" y="1219200"/>
            <a:ext cx="9144000"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sz="2400">
                <a:solidFill>
                  <a:schemeClr val="bg1"/>
                </a:solidFill>
                <a:ea typeface="Arial Unicode MS" pitchFamily="34" charset="-128"/>
                <a:cs typeface="Arial Unicode MS" pitchFamily="34" charset="-128"/>
              </a:rPr>
              <a:t>Corrosion fatigue is defined as the reduction of fatigue resistance due to the presence of a corrosive medium. </a:t>
            </a:r>
          </a:p>
          <a:p>
            <a:pPr algn="ctr"/>
            <a:r>
              <a:rPr lang="en-GB" sz="2400">
                <a:solidFill>
                  <a:srgbClr val="00FF00"/>
                </a:solidFill>
                <a:ea typeface="Arial Unicode MS" pitchFamily="34" charset="-128"/>
                <a:cs typeface="Arial Unicode MS" pitchFamily="34" charset="-128"/>
              </a:rPr>
              <a:t>Thus, corrosion fatigue is not defined in terms of the appearance of the failure, but in terms of mechanical properties.</a:t>
            </a:r>
          </a:p>
          <a:p>
            <a:pPr eaLnBrk="0" hangingPunct="0"/>
            <a:endParaRPr lang="en-GB" sz="2400">
              <a:solidFill>
                <a:srgbClr val="00FF00"/>
              </a:solidFill>
            </a:endParaRPr>
          </a:p>
        </p:txBody>
      </p:sp>
      <p:pic>
        <p:nvPicPr>
          <p:cNvPr id="136196" name="Picture 4"/>
          <p:cNvPicPr>
            <a:picLocks noChangeAspect="1" noChangeArrowheads="1"/>
          </p:cNvPicPr>
          <p:nvPr/>
        </p:nvPicPr>
        <p:blipFill>
          <a:blip r:embed="rId3">
            <a:lum contrast="12000"/>
            <a:extLst>
              <a:ext uri="{28A0092B-C50C-407E-A947-70E740481C1C}">
                <a14:useLocalDpi xmlns="" xmlns:a14="http://schemas.microsoft.com/office/drawing/2010/main" val="0"/>
              </a:ext>
            </a:extLst>
          </a:blip>
          <a:srcRect/>
          <a:stretch>
            <a:fillRect/>
          </a:stretch>
        </p:blipFill>
        <p:spPr bwMode="auto">
          <a:xfrm>
            <a:off x="228600" y="2895600"/>
            <a:ext cx="3200400" cy="2362200"/>
          </a:xfrm>
          <a:prstGeom prst="rect">
            <a:avLst/>
          </a:prstGeom>
          <a:noFill/>
          <a:ln>
            <a:noFill/>
          </a:ln>
          <a:effectLst/>
          <a:extLst>
            <a:ext uri="{909E8E84-426E-40DD-AFC4-6F175D3DCCD1}">
              <a14:hiddenFill xmlns="" xmlns:a14="http://schemas.microsoft.com/office/drawing/2010/main">
                <a:solidFill>
                  <a:srgbClr val="B2B2B2"/>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BCBCB"/>
                  </a:outerShdw>
                </a:effectLst>
              </a14:hiddenEffects>
            </a:ext>
          </a:extLst>
        </p:spPr>
      </p:pic>
      <p:pic>
        <p:nvPicPr>
          <p:cNvPr id="136197" name="Picture 5" descr="11"/>
          <p:cNvPicPr>
            <a:picLocks noChangeAspect="1" noChangeArrowheads="1"/>
          </p:cNvPicPr>
          <p:nvPr/>
        </p:nvPicPr>
        <p:blipFill>
          <a:blip r:embed="rId4">
            <a:lum contrast="24000"/>
            <a:extLst>
              <a:ext uri="{28A0092B-C50C-407E-A947-70E740481C1C}">
                <a14:useLocalDpi xmlns="" xmlns:a14="http://schemas.microsoft.com/office/drawing/2010/main" val="0"/>
              </a:ext>
            </a:extLst>
          </a:blip>
          <a:srcRect/>
          <a:stretch>
            <a:fillRect/>
          </a:stretch>
        </p:blipFill>
        <p:spPr bwMode="auto">
          <a:xfrm>
            <a:off x="3657600" y="2895600"/>
            <a:ext cx="51816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6198" name="Rectangle 6"/>
          <p:cNvSpPr>
            <a:spLocks noChangeArrowheads="1"/>
          </p:cNvSpPr>
          <p:nvPr/>
        </p:nvSpPr>
        <p:spPr bwMode="auto">
          <a:xfrm>
            <a:off x="4648200" y="5638800"/>
            <a:ext cx="3524250"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b="1">
                <a:solidFill>
                  <a:srgbClr val="FFFF00"/>
                </a:solidFill>
                <a:effectLst>
                  <a:outerShdw blurRad="38100" dist="38100" dir="2700000" algn="tl">
                    <a:srgbClr val="000000"/>
                  </a:outerShdw>
                </a:effectLst>
              </a:rPr>
              <a:t>Corrosion Fatigue Cracks</a:t>
            </a:r>
          </a:p>
          <a:p>
            <a:pPr algn="ctr">
              <a:defRPr/>
            </a:pPr>
            <a:r>
              <a:rPr lang="en-US" b="1">
                <a:solidFill>
                  <a:srgbClr val="FFFF00"/>
                </a:solidFill>
                <a:effectLst>
                  <a:outerShdw blurRad="38100" dist="38100" dir="2700000" algn="tl">
                    <a:srgbClr val="000000"/>
                  </a:outerShdw>
                </a:effectLst>
              </a:rPr>
              <a:t>In AISI 1020 Steel In </a:t>
            </a:r>
          </a:p>
          <a:p>
            <a:pPr algn="ctr">
              <a:defRPr/>
            </a:pPr>
            <a:r>
              <a:rPr lang="en-US" b="1">
                <a:solidFill>
                  <a:srgbClr val="FFFF00"/>
                </a:solidFill>
                <a:effectLst>
                  <a:outerShdw blurRad="38100" dist="38100" dir="2700000" algn="tl">
                    <a:srgbClr val="000000"/>
                  </a:outerShdw>
                </a:effectLst>
              </a:rPr>
              <a:t>Oil And Gas Downhole Service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checkerboard(across)">
                                      <p:cBhvr>
                                        <p:cTn id="7" dur="500"/>
                                        <p:tgtEl>
                                          <p:spTgt spid="136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36196"/>
                                        </p:tgtEl>
                                        <p:attrNameLst>
                                          <p:attrName>style.visibility</p:attrName>
                                        </p:attrNameLst>
                                      </p:cBhvr>
                                      <p:to>
                                        <p:strVal val="visible"/>
                                      </p:to>
                                    </p:set>
                                    <p:animEffect transition="in" filter="wipe(up)">
                                      <p:cBhvr>
                                        <p:cTn id="12" dur="1000"/>
                                        <p:tgtEl>
                                          <p:spTgt spid="1361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36197"/>
                                        </p:tgtEl>
                                        <p:attrNameLst>
                                          <p:attrName>style.visibility</p:attrName>
                                        </p:attrNameLst>
                                      </p:cBhvr>
                                      <p:to>
                                        <p:strVal val="visible"/>
                                      </p:to>
                                    </p:set>
                                    <p:animEffect transition="in" filter="wipe(up)">
                                      <p:cBhvr>
                                        <p:cTn id="17" dur="1000"/>
                                        <p:tgtEl>
                                          <p:spTgt spid="136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6198"/>
                                        </p:tgtEl>
                                        <p:attrNameLst>
                                          <p:attrName>style.visibility</p:attrName>
                                        </p:attrNameLst>
                                      </p:cBhvr>
                                      <p:to>
                                        <p:strVal val="visible"/>
                                      </p:to>
                                    </p:set>
                                    <p:animEffect transition="in" filter="slide(fromBottom)">
                                      <p:cBhvr>
                                        <p:cTn id="22" dur="500"/>
                                        <p:tgtEl>
                                          <p:spTgt spid="1361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6195"/>
                                        </p:tgtEl>
                                        <p:attrNameLst>
                                          <p:attrName>style.visibility</p:attrName>
                                        </p:attrNameLst>
                                      </p:cBhvr>
                                      <p:to>
                                        <p:strVal val="visible"/>
                                      </p:to>
                                    </p:set>
                                    <p:animEffect transition="in" filter="wipe(up)">
                                      <p:cBhvr>
                                        <p:cTn id="27" dur="500"/>
                                        <p:tgtEl>
                                          <p:spTgt spid="136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5" grpId="0"/>
      <p:bldP spid="13619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914400" y="228600"/>
            <a:ext cx="7772400" cy="1143000"/>
          </a:xfrm>
        </p:spPr>
        <p:txBody>
          <a:bodyPr/>
          <a:lstStyle/>
          <a:p>
            <a:pPr eaLnBrk="1" hangingPunct="1">
              <a:defRPr/>
            </a:pPr>
            <a:r>
              <a:rPr lang="en-GB" sz="3600" b="1" smtClean="0">
                <a:solidFill>
                  <a:srgbClr val="FFFF00"/>
                </a:solidFill>
                <a:effectLst>
                  <a:outerShdw blurRad="38100" dist="38100" dir="2700000" algn="tl">
                    <a:srgbClr val="000000"/>
                  </a:outerShdw>
                </a:effectLst>
                <a:cs typeface="Times New Roman" pitchFamily="18" charset="0"/>
              </a:rPr>
              <a:t>Corrosion-Fatigue </a:t>
            </a:r>
            <a:br>
              <a:rPr lang="en-GB" sz="3600" b="1" smtClean="0">
                <a:solidFill>
                  <a:srgbClr val="FFFF00"/>
                </a:solidFill>
                <a:effectLst>
                  <a:outerShdw blurRad="38100" dist="38100" dir="2700000" algn="tl">
                    <a:srgbClr val="000000"/>
                  </a:outerShdw>
                </a:effectLst>
                <a:cs typeface="Times New Roman" pitchFamily="18" charset="0"/>
              </a:rPr>
            </a:br>
            <a:r>
              <a:rPr lang="en-GB" sz="2000" b="1" smtClean="0">
                <a:solidFill>
                  <a:srgbClr val="FFFF00"/>
                </a:solidFill>
                <a:effectLst>
                  <a:outerShdw blurRad="38100" dist="38100" dir="2700000" algn="tl">
                    <a:srgbClr val="000000"/>
                  </a:outerShdw>
                </a:effectLst>
                <a:cs typeface="Times New Roman" pitchFamily="18" charset="0"/>
              </a:rPr>
              <a:t>(Control)</a:t>
            </a:r>
            <a:endParaRPr lang="en-US" sz="2000" b="1" smtClean="0">
              <a:solidFill>
                <a:srgbClr val="FFFF00"/>
              </a:solidFill>
              <a:effectLst>
                <a:outerShdw blurRad="38100" dist="38100" dir="2700000" algn="tl">
                  <a:srgbClr val="000000"/>
                </a:outerShdw>
              </a:effectLst>
              <a:cs typeface="Times New Roman" pitchFamily="18" charset="0"/>
            </a:endParaRPr>
          </a:p>
        </p:txBody>
      </p:sp>
      <p:sp>
        <p:nvSpPr>
          <p:cNvPr id="137219" name="Rectangle 3"/>
          <p:cNvSpPr>
            <a:spLocks noGrp="1" noChangeArrowheads="1"/>
          </p:cNvSpPr>
          <p:nvPr>
            <p:ph type="body" idx="1"/>
          </p:nvPr>
        </p:nvSpPr>
        <p:spPr>
          <a:xfrm>
            <a:off x="533400" y="2819400"/>
            <a:ext cx="7986713" cy="2262188"/>
          </a:xfrm>
        </p:spPr>
        <p:txBody>
          <a:bodyPr/>
          <a:lstStyle/>
          <a:p>
            <a:pPr eaLnBrk="1" hangingPunct="1">
              <a:buClr>
                <a:srgbClr val="FFFF00"/>
              </a:buClr>
              <a:buFontTx/>
              <a:buChar char="o"/>
            </a:pPr>
            <a:r>
              <a:rPr lang="en-GB" sz="2800" smtClean="0">
                <a:solidFill>
                  <a:srgbClr val="F8F8F8"/>
                </a:solidFill>
                <a:cs typeface="Times New Roman" pitchFamily="18" charset="0"/>
              </a:rPr>
              <a:t>Coating the material</a:t>
            </a:r>
            <a:r>
              <a:rPr lang="en-US" sz="2800" smtClean="0">
                <a:solidFill>
                  <a:srgbClr val="F8F8F8"/>
                </a:solidFill>
              </a:rPr>
              <a:t> </a:t>
            </a:r>
          </a:p>
          <a:p>
            <a:pPr eaLnBrk="1" hangingPunct="1">
              <a:buClr>
                <a:srgbClr val="FFFF00"/>
              </a:buClr>
              <a:buFontTx/>
              <a:buChar char="o"/>
            </a:pPr>
            <a:r>
              <a:rPr lang="en-GB" sz="2800" smtClean="0">
                <a:solidFill>
                  <a:srgbClr val="00FF00"/>
                </a:solidFill>
                <a:cs typeface="Times New Roman" pitchFamily="18" charset="0"/>
              </a:rPr>
              <a:t>Good design that reduces stress concentration</a:t>
            </a:r>
            <a:r>
              <a:rPr lang="en-US" sz="2800" smtClean="0">
                <a:solidFill>
                  <a:srgbClr val="00FF00"/>
                </a:solidFill>
              </a:rPr>
              <a:t> </a:t>
            </a:r>
          </a:p>
          <a:p>
            <a:pPr eaLnBrk="1" hangingPunct="1">
              <a:buClr>
                <a:srgbClr val="FFFF00"/>
              </a:buClr>
              <a:buFontTx/>
              <a:buChar char="o"/>
            </a:pPr>
            <a:r>
              <a:rPr lang="en-GB" sz="2800" smtClean="0">
                <a:solidFill>
                  <a:srgbClr val="F8F8F8"/>
                </a:solidFill>
                <a:cs typeface="Times New Roman" pitchFamily="18" charset="0"/>
              </a:rPr>
              <a:t>Avoiding sudden changes of section</a:t>
            </a:r>
            <a:r>
              <a:rPr lang="en-US" sz="2800" smtClean="0">
                <a:solidFill>
                  <a:srgbClr val="F8F8F8"/>
                </a:solidFill>
              </a:rPr>
              <a:t> </a:t>
            </a:r>
          </a:p>
          <a:p>
            <a:pPr eaLnBrk="1" hangingPunct="1">
              <a:buClr>
                <a:srgbClr val="FFFF00"/>
              </a:buClr>
              <a:buFontTx/>
              <a:buChar char="o"/>
            </a:pPr>
            <a:r>
              <a:rPr lang="en-GB" sz="2800" smtClean="0">
                <a:solidFill>
                  <a:srgbClr val="00FF00"/>
                </a:solidFill>
                <a:cs typeface="Times New Roman" pitchFamily="18" charset="0"/>
              </a:rPr>
              <a:t>Removing or isolating sources of cyclic stress</a:t>
            </a:r>
            <a:r>
              <a:rPr lang="en-US" sz="2800" smtClean="0">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nodeType="clickEffect">
                                  <p:stCondLst>
                                    <p:cond delay="0"/>
                                  </p:stCondLst>
                                  <p:childTnLst>
                                    <p:set>
                                      <p:cBhvr>
                                        <p:cTn id="10" dur="1" fill="hold">
                                          <p:stCondLst>
                                            <p:cond delay="0"/>
                                          </p:stCondLst>
                                        </p:cTn>
                                        <p:tgtEl>
                                          <p:spTgt spid="137219">
                                            <p:txEl>
                                              <p:pRg st="0" end="0"/>
                                            </p:txEl>
                                          </p:spTgt>
                                        </p:tgtEl>
                                        <p:attrNameLst>
                                          <p:attrName>style.visibility</p:attrName>
                                        </p:attrNameLst>
                                      </p:cBhvr>
                                      <p:to>
                                        <p:strVal val="visible"/>
                                      </p:to>
                                    </p:set>
                                    <p:animEffect transition="in" filter="slide(fromBottom)">
                                      <p:cBhvr>
                                        <p:cTn id="11" dur="500"/>
                                        <p:tgtEl>
                                          <p:spTgt spid="13721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137219">
                                            <p:txEl>
                                              <p:pRg st="1" end="1"/>
                                            </p:txEl>
                                          </p:spTgt>
                                        </p:tgtEl>
                                        <p:attrNameLst>
                                          <p:attrName>style.visibility</p:attrName>
                                        </p:attrNameLst>
                                      </p:cBhvr>
                                      <p:to>
                                        <p:strVal val="visible"/>
                                      </p:to>
                                    </p:set>
                                    <p:animEffect transition="in" filter="slide(fromBottom)">
                                      <p:cBhvr>
                                        <p:cTn id="16" dur="500"/>
                                        <p:tgtEl>
                                          <p:spTgt spid="13721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137219">
                                            <p:txEl>
                                              <p:pRg st="2" end="2"/>
                                            </p:txEl>
                                          </p:spTgt>
                                        </p:tgtEl>
                                        <p:attrNameLst>
                                          <p:attrName>style.visibility</p:attrName>
                                        </p:attrNameLst>
                                      </p:cBhvr>
                                      <p:to>
                                        <p:strVal val="visible"/>
                                      </p:to>
                                    </p:set>
                                    <p:animEffect transition="in" filter="slide(fromBottom)">
                                      <p:cBhvr>
                                        <p:cTn id="21" dur="500"/>
                                        <p:tgtEl>
                                          <p:spTgt spid="137219">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137219">
                                            <p:txEl>
                                              <p:pRg st="3" end="3"/>
                                            </p:txEl>
                                          </p:spTgt>
                                        </p:tgtEl>
                                        <p:attrNameLst>
                                          <p:attrName>style.visibility</p:attrName>
                                        </p:attrNameLst>
                                      </p:cBhvr>
                                      <p:to>
                                        <p:strVal val="visible"/>
                                      </p:to>
                                    </p:set>
                                    <p:animEffect transition="in" filter="slide(fromBottom)">
                                      <p:cBhvr>
                                        <p:cTn id="26" dur="500"/>
                                        <p:tgtEl>
                                          <p:spTgt spid="137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0"/>
            <a:ext cx="7772400" cy="914400"/>
          </a:xfrm>
        </p:spPr>
        <p:txBody>
          <a:bodyPr/>
          <a:lstStyle/>
          <a:p>
            <a:pPr eaLnBrk="1" hangingPunct="1">
              <a:defRPr/>
            </a:pPr>
            <a:r>
              <a:rPr lang="en-US" sz="3600" b="1" smtClean="0">
                <a:solidFill>
                  <a:srgbClr val="FFFF00"/>
                </a:solidFill>
                <a:effectLst>
                  <a:outerShdw blurRad="38100" dist="38100" dir="2700000" algn="tl">
                    <a:srgbClr val="000000"/>
                  </a:outerShdw>
                </a:effectLst>
              </a:rPr>
              <a:t>Corrosion Manifestation Category</a:t>
            </a:r>
          </a:p>
        </p:txBody>
      </p:sp>
      <p:sp>
        <p:nvSpPr>
          <p:cNvPr id="40963" name="Rectangle 3"/>
          <p:cNvSpPr>
            <a:spLocks noChangeArrowheads="1"/>
          </p:cNvSpPr>
          <p:nvPr/>
        </p:nvSpPr>
        <p:spPr bwMode="auto">
          <a:xfrm>
            <a:off x="0" y="1143000"/>
            <a:ext cx="9144000" cy="63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GB" sz="2400" b="1">
                <a:solidFill>
                  <a:schemeClr val="bg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Corrosion can be divided into three categories</a:t>
            </a:r>
            <a:endParaRPr lang="en-US" sz="2400" b="1">
              <a:solidFill>
                <a:schemeClr val="bg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a:p>
            <a:pPr algn="just" eaLnBrk="0" hangingPunct="0">
              <a:defRPr/>
            </a:pPr>
            <a:r>
              <a:rPr lang="en-GB" sz="1200" b="1">
                <a:solidFill>
                  <a:schemeClr val="bg1"/>
                </a:solidFill>
                <a:latin typeface="Arial Unicode MS" pitchFamily="34" charset="-128"/>
                <a:ea typeface="Arial Unicode MS" pitchFamily="34" charset="-128"/>
                <a:cs typeface="Arial Unicode MS" pitchFamily="34" charset="-128"/>
              </a:rPr>
              <a:t> </a:t>
            </a:r>
            <a:endParaRPr lang="en-GB" sz="2400" b="1">
              <a:solidFill>
                <a:schemeClr val="bg1"/>
              </a:solidFill>
              <a:latin typeface="Times New Roman" pitchFamily="18" charset="0"/>
            </a:endParaRPr>
          </a:p>
        </p:txBody>
      </p:sp>
      <p:sp>
        <p:nvSpPr>
          <p:cNvPr id="40964" name="Rectangle 4"/>
          <p:cNvSpPr>
            <a:spLocks noChangeArrowheads="1"/>
          </p:cNvSpPr>
          <p:nvPr/>
        </p:nvSpPr>
        <p:spPr bwMode="auto">
          <a:xfrm>
            <a:off x="0" y="2057400"/>
            <a:ext cx="8915400"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defRPr/>
            </a:pPr>
            <a:r>
              <a:rPr lang="en-GB" sz="2800" b="1">
                <a:solidFill>
                  <a:srgbClr val="FFFF00"/>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Group I</a:t>
            </a:r>
            <a:r>
              <a:rPr lang="en-GB" sz="2800" b="1">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 : Those, which can usually be </a:t>
            </a:r>
          </a:p>
          <a:p>
            <a:pPr>
              <a:defRPr/>
            </a:pPr>
            <a:r>
              <a:rPr lang="en-GB" sz="2800" b="1">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distinguished by the naked eyes</a:t>
            </a:r>
            <a:endParaRPr lang="en-GB" sz="2800" b="1">
              <a:solidFill>
                <a:schemeClr val="bg1"/>
              </a:solidFill>
              <a:effectLst>
                <a:outerShdw blurRad="38100" dist="38100" dir="2700000" algn="tl">
                  <a:srgbClr val="000000"/>
                </a:outerShdw>
              </a:effectLst>
              <a:latin typeface="Times New Roman" pitchFamily="18" charset="0"/>
            </a:endParaRPr>
          </a:p>
        </p:txBody>
      </p:sp>
      <p:sp>
        <p:nvSpPr>
          <p:cNvPr id="40965" name="Rectangle 5"/>
          <p:cNvSpPr>
            <a:spLocks noChangeArrowheads="1"/>
          </p:cNvSpPr>
          <p:nvPr/>
        </p:nvSpPr>
        <p:spPr bwMode="auto">
          <a:xfrm>
            <a:off x="0" y="3200400"/>
            <a:ext cx="9144000" cy="1373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sz="2800" b="1">
                <a:solidFill>
                  <a:srgbClr val="FFFF00"/>
                </a:solidFill>
                <a:latin typeface="Times New Roman" pitchFamily="18" charset="0"/>
                <a:ea typeface="Arial Unicode MS" pitchFamily="34" charset="-128"/>
                <a:cs typeface="Arial Unicode MS" pitchFamily="34" charset="-128"/>
              </a:rPr>
              <a:t>Group II</a:t>
            </a:r>
            <a:r>
              <a:rPr lang="en-GB" sz="2800" b="1">
                <a:solidFill>
                  <a:schemeClr val="bg1"/>
                </a:solidFill>
                <a:latin typeface="Times New Roman" pitchFamily="18" charset="0"/>
                <a:ea typeface="Arial Unicode MS" pitchFamily="34" charset="-128"/>
                <a:cs typeface="Arial Unicode MS" pitchFamily="34" charset="-128"/>
              </a:rPr>
              <a:t> : Those, which are more readily </a:t>
            </a:r>
          </a:p>
          <a:p>
            <a:r>
              <a:rPr lang="en-GB" sz="2800" b="1">
                <a:solidFill>
                  <a:schemeClr val="bg1"/>
                </a:solidFill>
                <a:latin typeface="Times New Roman" pitchFamily="18" charset="0"/>
                <a:ea typeface="Arial Unicode MS" pitchFamily="34" charset="-128"/>
                <a:cs typeface="Arial Unicode MS" pitchFamily="34" charset="-128"/>
              </a:rPr>
              <a:t>recognized with the assistance</a:t>
            </a:r>
          </a:p>
          <a:p>
            <a:r>
              <a:rPr lang="en-GB" sz="2800" b="1">
                <a:solidFill>
                  <a:schemeClr val="bg1"/>
                </a:solidFill>
                <a:latin typeface="Times New Roman" pitchFamily="18" charset="0"/>
                <a:ea typeface="Arial Unicode MS" pitchFamily="34" charset="-128"/>
                <a:cs typeface="Arial Unicode MS" pitchFamily="34" charset="-128"/>
              </a:rPr>
              <a:t>of </a:t>
            </a:r>
            <a:r>
              <a:rPr lang="en-GB" sz="2800" b="1">
                <a:solidFill>
                  <a:schemeClr val="bg1"/>
                </a:solidFill>
                <a:latin typeface="Arial Unicode MS" pitchFamily="34" charset="-128"/>
                <a:ea typeface="Arial Unicode MS" pitchFamily="34" charset="-128"/>
                <a:cs typeface="Arial Unicode MS" pitchFamily="34" charset="-128"/>
              </a:rPr>
              <a:t> </a:t>
            </a:r>
            <a:r>
              <a:rPr lang="en-GB" sz="2800" b="1">
                <a:solidFill>
                  <a:schemeClr val="bg1"/>
                </a:solidFill>
                <a:latin typeface="Times New Roman" pitchFamily="18" charset="0"/>
                <a:ea typeface="Arial Unicode MS" pitchFamily="34" charset="-128"/>
                <a:cs typeface="Arial Unicode MS" pitchFamily="34" charset="-128"/>
              </a:rPr>
              <a:t>supplementary means of examination.</a:t>
            </a:r>
            <a:r>
              <a:rPr lang="en-GB" sz="2800" b="1">
                <a:solidFill>
                  <a:schemeClr val="bg1"/>
                </a:solidFill>
                <a:latin typeface="Arial Unicode MS" pitchFamily="34" charset="-128"/>
                <a:ea typeface="Arial Unicode MS" pitchFamily="34" charset="-128"/>
                <a:cs typeface="Arial Unicode MS" pitchFamily="34" charset="-128"/>
              </a:rPr>
              <a:t>  </a:t>
            </a:r>
            <a:endParaRPr lang="en-GB" sz="2800" b="1">
              <a:solidFill>
                <a:schemeClr val="bg1"/>
              </a:solidFill>
              <a:latin typeface="Times New Roman" pitchFamily="18" charset="0"/>
            </a:endParaRPr>
          </a:p>
        </p:txBody>
      </p:sp>
      <p:sp>
        <p:nvSpPr>
          <p:cNvPr id="40966" name="Rectangle 6"/>
          <p:cNvSpPr>
            <a:spLocks noChangeArrowheads="1"/>
          </p:cNvSpPr>
          <p:nvPr/>
        </p:nvSpPr>
        <p:spPr bwMode="auto">
          <a:xfrm>
            <a:off x="0" y="5105400"/>
            <a:ext cx="9144000" cy="1373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sz="2800" b="1">
                <a:solidFill>
                  <a:srgbClr val="FFFF00"/>
                </a:solidFill>
                <a:latin typeface="Times New Roman" pitchFamily="18" charset="0"/>
                <a:cs typeface="Times New Roman" pitchFamily="18" charset="0"/>
              </a:rPr>
              <a:t>Group III</a:t>
            </a:r>
            <a:r>
              <a:rPr lang="en-GB" sz="2800" b="1">
                <a:solidFill>
                  <a:schemeClr val="bg1"/>
                </a:solidFill>
                <a:latin typeface="Times New Roman" pitchFamily="18" charset="0"/>
                <a:cs typeface="Times New Roman" pitchFamily="18" charset="0"/>
              </a:rPr>
              <a:t>: Those which usually should be </a:t>
            </a:r>
          </a:p>
          <a:p>
            <a:r>
              <a:rPr lang="en-GB" sz="2800" b="1">
                <a:solidFill>
                  <a:schemeClr val="bg1"/>
                </a:solidFill>
                <a:latin typeface="Times New Roman" pitchFamily="18" charset="0"/>
                <a:cs typeface="Times New Roman" pitchFamily="18" charset="0"/>
              </a:rPr>
              <a:t>verified by microscopy of one kind or </a:t>
            </a:r>
          </a:p>
          <a:p>
            <a:r>
              <a:rPr lang="en-GB" sz="2800" b="1">
                <a:solidFill>
                  <a:schemeClr val="bg1"/>
                </a:solidFill>
                <a:latin typeface="Times New Roman" pitchFamily="18" charset="0"/>
                <a:cs typeface="Times New Roman" pitchFamily="18" charset="0"/>
              </a:rPr>
              <a:t>another (optical, scanning, electron, etc.).</a:t>
            </a:r>
            <a:r>
              <a:rPr lang="en-US" sz="2800" b="1">
                <a:latin typeface="Times New Roman" pitchFamily="18" charset="0"/>
              </a:rPr>
              <a:t> </a:t>
            </a:r>
          </a:p>
        </p:txBody>
      </p:sp>
      <p:pic>
        <p:nvPicPr>
          <p:cNvPr id="40968" name="Picture 8" descr="See full size image">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239000" y="1828800"/>
            <a:ext cx="1295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70" name="Picture 10" descr="lupa">
            <a:hlinkClick r:id="rId5"/>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162800" y="3276600"/>
            <a:ext cx="146685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72" name="Picture 12" descr="konus-usb-microscope">
            <a:hlinkClick r:id="rId7"/>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7010400" y="5029200"/>
            <a:ext cx="18288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checkerboard(across)">
                                      <p:cBhvr>
                                        <p:cTn id="7" dur="5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box(in)">
                                      <p:cBhvr>
                                        <p:cTn id="12" dur="500"/>
                                        <p:tgtEl>
                                          <p:spTgt spid="409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64"/>
                                        </p:tgtEl>
                                        <p:attrNameLst>
                                          <p:attrName>style.visibility</p:attrName>
                                        </p:attrNameLst>
                                      </p:cBhvr>
                                      <p:to>
                                        <p:strVal val="visible"/>
                                      </p:to>
                                    </p:set>
                                    <p:animEffect transition="in" filter="wipe(down)">
                                      <p:cBhvr>
                                        <p:cTn id="17" dur="500"/>
                                        <p:tgtEl>
                                          <p:spTgt spid="409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0968"/>
                                        </p:tgtEl>
                                        <p:attrNameLst>
                                          <p:attrName>style.visibility</p:attrName>
                                        </p:attrNameLst>
                                      </p:cBhvr>
                                      <p:to>
                                        <p:strVal val="visible"/>
                                      </p:to>
                                    </p:set>
                                    <p:animEffect transition="in" filter="checkerboard(across)">
                                      <p:cBhvr>
                                        <p:cTn id="22" dur="500"/>
                                        <p:tgtEl>
                                          <p:spTgt spid="409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965"/>
                                        </p:tgtEl>
                                        <p:attrNameLst>
                                          <p:attrName>style.visibility</p:attrName>
                                        </p:attrNameLst>
                                      </p:cBhvr>
                                      <p:to>
                                        <p:strVal val="visible"/>
                                      </p:to>
                                    </p:set>
                                    <p:animEffect transition="in" filter="wipe(down)">
                                      <p:cBhvr>
                                        <p:cTn id="27" dur="500"/>
                                        <p:tgtEl>
                                          <p:spTgt spid="4096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40970"/>
                                        </p:tgtEl>
                                        <p:attrNameLst>
                                          <p:attrName>style.visibility</p:attrName>
                                        </p:attrNameLst>
                                      </p:cBhvr>
                                      <p:to>
                                        <p:strVal val="visible"/>
                                      </p:to>
                                    </p:set>
                                    <p:animEffect transition="in" filter="checkerboard(across)">
                                      <p:cBhvr>
                                        <p:cTn id="32" dur="500"/>
                                        <p:tgtEl>
                                          <p:spTgt spid="409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0966"/>
                                        </p:tgtEl>
                                        <p:attrNameLst>
                                          <p:attrName>style.visibility</p:attrName>
                                        </p:attrNameLst>
                                      </p:cBhvr>
                                      <p:to>
                                        <p:strVal val="visible"/>
                                      </p:to>
                                    </p:set>
                                    <p:animEffect transition="in" filter="wipe(down)">
                                      <p:cBhvr>
                                        <p:cTn id="37" dur="500"/>
                                        <p:tgtEl>
                                          <p:spTgt spid="4096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5" fill="hold" nodeType="clickEffect">
                                  <p:stCondLst>
                                    <p:cond delay="0"/>
                                  </p:stCondLst>
                                  <p:childTnLst>
                                    <p:set>
                                      <p:cBhvr>
                                        <p:cTn id="41" dur="1" fill="hold">
                                          <p:stCondLst>
                                            <p:cond delay="0"/>
                                          </p:stCondLst>
                                        </p:cTn>
                                        <p:tgtEl>
                                          <p:spTgt spid="40972"/>
                                        </p:tgtEl>
                                        <p:attrNameLst>
                                          <p:attrName>style.visibility</p:attrName>
                                        </p:attrNameLst>
                                      </p:cBhvr>
                                      <p:to>
                                        <p:strVal val="visible"/>
                                      </p:to>
                                    </p:set>
                                    <p:animEffect transition="in" filter="checkerboard(down)">
                                      <p:cBhvr>
                                        <p:cTn id="42" dur="1000"/>
                                        <p:tgtEl>
                                          <p:spTgt spid="40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p:bldP spid="40964" grpId="0"/>
      <p:bldP spid="40965" grpId="0"/>
      <p:bldP spid="40966"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85800" y="0"/>
            <a:ext cx="7772400" cy="838200"/>
          </a:xfrm>
        </p:spPr>
        <p:txBody>
          <a:bodyPr/>
          <a:lstStyle/>
          <a:p>
            <a:pPr eaLnBrk="1" hangingPunct="1">
              <a:defRPr/>
            </a:pPr>
            <a:r>
              <a:rPr lang="en-US" b="1" smtClean="0">
                <a:solidFill>
                  <a:srgbClr val="FFFF00"/>
                </a:solidFill>
                <a:effectLst>
                  <a:outerShdw blurRad="38100" dist="38100" dir="2700000" algn="tl">
                    <a:srgbClr val="000000"/>
                  </a:outerShdw>
                </a:effectLst>
                <a:ea typeface="Arial Unicode MS" pitchFamily="34" charset="-128"/>
                <a:cs typeface="Arial Unicode MS" pitchFamily="34" charset="-128"/>
              </a:rPr>
              <a:t>Epilogue</a:t>
            </a:r>
          </a:p>
        </p:txBody>
      </p:sp>
      <p:sp>
        <p:nvSpPr>
          <p:cNvPr id="138243" name="Rectangle 3"/>
          <p:cNvSpPr>
            <a:spLocks noChangeArrowheads="1"/>
          </p:cNvSpPr>
          <p:nvPr/>
        </p:nvSpPr>
        <p:spPr bwMode="auto">
          <a:xfrm>
            <a:off x="0" y="984250"/>
            <a:ext cx="9144000" cy="5873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a:solidFill>
                  <a:schemeClr val="bg1"/>
                </a:solidFill>
                <a:ea typeface="Arial Unicode MS" pitchFamily="34" charset="-128"/>
                <a:cs typeface="Arial Unicode MS" pitchFamily="34" charset="-128"/>
              </a:rPr>
              <a:t>ON THE BASIS OF INTERACTION </a:t>
            </a:r>
          </a:p>
          <a:p>
            <a:pPr algn="ctr" eaLnBrk="0" hangingPunct="0"/>
            <a:r>
              <a:rPr lang="en-US" sz="2400">
                <a:solidFill>
                  <a:schemeClr val="bg1"/>
                </a:solidFill>
                <a:ea typeface="Arial Unicode MS" pitchFamily="34" charset="-128"/>
                <a:cs typeface="Arial Unicode MS" pitchFamily="34" charset="-128"/>
              </a:rPr>
              <a:t>WE COULD INFER</a:t>
            </a:r>
          </a:p>
          <a:p>
            <a:pPr algn="ctr" eaLnBrk="0" hangingPunct="0"/>
            <a:r>
              <a:rPr lang="en-US" sz="2400">
                <a:solidFill>
                  <a:srgbClr val="00FF00"/>
                </a:solidFill>
                <a:ea typeface="Arial Unicode MS" pitchFamily="34" charset="-128"/>
                <a:cs typeface="Arial Unicode MS" pitchFamily="34" charset="-128"/>
              </a:rPr>
              <a:t>THAT IN MOST CASES </a:t>
            </a:r>
          </a:p>
          <a:p>
            <a:pPr algn="ctr" eaLnBrk="0" hangingPunct="0"/>
            <a:r>
              <a:rPr lang="en-US" sz="2400">
                <a:solidFill>
                  <a:srgbClr val="00FF00"/>
                </a:solidFill>
                <a:ea typeface="Arial Unicode MS" pitchFamily="34" charset="-128"/>
                <a:cs typeface="Arial Unicode MS" pitchFamily="34" charset="-128"/>
              </a:rPr>
              <a:t>THE UNAIDED EYE IS SUFFICIENT, </a:t>
            </a:r>
          </a:p>
          <a:p>
            <a:pPr algn="ctr" eaLnBrk="0" hangingPunct="0"/>
            <a:r>
              <a:rPr lang="en-US" sz="2400">
                <a:solidFill>
                  <a:schemeClr val="bg1"/>
                </a:solidFill>
                <a:ea typeface="Arial Unicode MS" pitchFamily="34" charset="-128"/>
                <a:cs typeface="Arial Unicode MS" pitchFamily="34" charset="-128"/>
              </a:rPr>
              <a:t>BUT SOMETIMES MAGNIFICATION IS HELPFUL OR MANDATORY  </a:t>
            </a:r>
          </a:p>
          <a:p>
            <a:pPr algn="ctr" eaLnBrk="0" hangingPunct="0"/>
            <a:r>
              <a:rPr lang="en-US" sz="2400">
                <a:solidFill>
                  <a:srgbClr val="00FF00"/>
                </a:solidFill>
                <a:ea typeface="Arial Unicode MS" pitchFamily="34" charset="-128"/>
                <a:cs typeface="Arial Unicode MS" pitchFamily="34" charset="-128"/>
              </a:rPr>
              <a:t>ALL FORMS ARE UNIQUE, </a:t>
            </a:r>
          </a:p>
          <a:p>
            <a:pPr algn="ctr" eaLnBrk="0" hangingPunct="0"/>
            <a:r>
              <a:rPr lang="en-US" sz="2400">
                <a:solidFill>
                  <a:srgbClr val="00FF00"/>
                </a:solidFill>
                <a:ea typeface="Arial Unicode MS" pitchFamily="34" charset="-128"/>
                <a:cs typeface="Arial Unicode MS" pitchFamily="34" charset="-128"/>
              </a:rPr>
              <a:t>BUT ALL OF THEM ARE MORE OR LESS INTERRELATED</a:t>
            </a:r>
            <a:r>
              <a:rPr lang="en-US" sz="2400">
                <a:solidFill>
                  <a:schemeClr val="bg1"/>
                </a:solidFill>
                <a:ea typeface="Arial Unicode MS" pitchFamily="34" charset="-128"/>
                <a:cs typeface="Arial Unicode MS" pitchFamily="34" charset="-128"/>
              </a:rPr>
              <a:t>. </a:t>
            </a:r>
          </a:p>
          <a:p>
            <a:pPr algn="ctr" eaLnBrk="0" hangingPunct="0"/>
            <a:endParaRPr lang="en-US" sz="2400">
              <a:solidFill>
                <a:schemeClr val="bg1"/>
              </a:solidFill>
              <a:ea typeface="Arial Unicode MS" pitchFamily="34" charset="-128"/>
              <a:cs typeface="Arial Unicode MS" pitchFamily="34" charset="-128"/>
            </a:endParaRPr>
          </a:p>
          <a:p>
            <a:pPr algn="ctr" eaLnBrk="0" hangingPunct="0"/>
            <a:r>
              <a:rPr lang="en-US" sz="2400">
                <a:solidFill>
                  <a:schemeClr val="bg1"/>
                </a:solidFill>
                <a:ea typeface="Arial Unicode MS" pitchFamily="34" charset="-128"/>
                <a:cs typeface="Arial Unicode MS" pitchFamily="34" charset="-128"/>
              </a:rPr>
              <a:t>VALUABLE INFORMATION FOR THE SOLUTION OF A </a:t>
            </a:r>
            <a:r>
              <a:rPr lang="en-US" sz="2400">
                <a:solidFill>
                  <a:srgbClr val="00FF00"/>
                </a:solidFill>
                <a:ea typeface="Arial Unicode MS" pitchFamily="34" charset="-128"/>
                <a:cs typeface="Arial Unicode MS" pitchFamily="34" charset="-128"/>
              </a:rPr>
              <a:t>CORROSION PROBLEM CAN OFTEN BE OBTAINED THROUGH </a:t>
            </a:r>
          </a:p>
          <a:p>
            <a:pPr algn="ctr" eaLnBrk="0" hangingPunct="0"/>
            <a:r>
              <a:rPr lang="en-US" sz="2400">
                <a:solidFill>
                  <a:srgbClr val="00FF00"/>
                </a:solidFill>
                <a:ea typeface="Arial Unicode MS" pitchFamily="34" charset="-128"/>
                <a:cs typeface="Arial Unicode MS" pitchFamily="34" charset="-128"/>
              </a:rPr>
              <a:t>CAREFUL OBSERVATION </a:t>
            </a:r>
          </a:p>
          <a:p>
            <a:pPr algn="ctr" eaLnBrk="0" hangingPunct="0"/>
            <a:r>
              <a:rPr lang="en-US" sz="2400">
                <a:solidFill>
                  <a:srgbClr val="00FF00"/>
                </a:solidFill>
                <a:ea typeface="Arial Unicode MS" pitchFamily="34" charset="-128"/>
                <a:cs typeface="Arial Unicode MS" pitchFamily="34" charset="-128"/>
              </a:rPr>
              <a:t>OF THE CORRODED TEST SPECIMENS OR FAILED</a:t>
            </a:r>
            <a:r>
              <a:rPr lang="en-US" sz="2400">
                <a:solidFill>
                  <a:schemeClr val="bg1"/>
                </a:solidFill>
                <a:ea typeface="Arial Unicode MS" pitchFamily="34" charset="-128"/>
                <a:cs typeface="Arial Unicode MS" pitchFamily="34" charset="-128"/>
              </a:rPr>
              <a:t> EQUIPMENT</a:t>
            </a:r>
            <a:r>
              <a:rPr lang="en-US" sz="2000">
                <a:solidFill>
                  <a:schemeClr val="bg1"/>
                </a:solidFill>
                <a:ea typeface="Arial Unicode MS" pitchFamily="34" charset="-128"/>
                <a:cs typeface="Arial Unicode MS" pitchFamily="34" charset="-128"/>
              </a:rPr>
              <a:t>.</a:t>
            </a:r>
          </a:p>
          <a:p>
            <a:pPr algn="just" eaLnBrk="0" hangingPunct="0"/>
            <a:endParaRPr lang="en-US" sz="2000">
              <a:solidFill>
                <a:schemeClr val="bg1"/>
              </a:solidFill>
            </a:endParaRPr>
          </a:p>
        </p:txBody>
      </p:sp>
      <p:sp>
        <p:nvSpPr>
          <p:cNvPr id="138244" name="Rectangle 4"/>
          <p:cNvSpPr>
            <a:spLocks noChangeArrowheads="1"/>
          </p:cNvSpPr>
          <p:nvPr/>
        </p:nvSpPr>
        <p:spPr bwMode="auto">
          <a:xfrm>
            <a:off x="0" y="6172200"/>
            <a:ext cx="9144000" cy="457200"/>
          </a:xfrm>
          <a:prstGeom prst="rect">
            <a:avLst/>
          </a:prstGeom>
          <a:solidFill>
            <a:srgbClr val="F8F8F8"/>
          </a:solidFill>
          <a:ln w="9525">
            <a:solidFill>
              <a:schemeClr val="tx1"/>
            </a:solidFill>
            <a:miter lim="800000"/>
            <a:headEnd/>
            <a:tailEnd/>
          </a:ln>
          <a:effectLst>
            <a:outerShdw dist="35921" dir="2700000" algn="ctr" rotWithShape="0">
              <a:schemeClr val="tx1"/>
            </a:outerShdw>
          </a:effectLst>
        </p:spPr>
        <p:txBody>
          <a:bodyPr wrap="none" anchor="ctr"/>
          <a:lstStyle/>
          <a:p>
            <a:pPr algn="ctr">
              <a:defRPr/>
            </a:pPr>
            <a:r>
              <a:rPr lang="en-US" sz="2800" b="1">
                <a:solidFill>
                  <a:schemeClr val="hlink"/>
                </a:solidFill>
                <a:effectLst>
                  <a:outerShdw blurRad="38100" dist="38100" dir="2700000" algn="tl">
                    <a:srgbClr val="C0C0C0"/>
                  </a:outerShdw>
                </a:effectLst>
                <a:latin typeface="Times New Roman" pitchFamily="18" charset="0"/>
              </a:rPr>
              <a:t>Manifestation of Corrosion is the Clue of the Control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checkerboard(across)">
                                      <p:cBhvr>
                                        <p:cTn id="7" dur="500"/>
                                        <p:tgtEl>
                                          <p:spTgt spid="138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38243">
                                            <p:txEl>
                                              <p:pRg st="0" end="0"/>
                                            </p:txEl>
                                          </p:spTgt>
                                        </p:tgtEl>
                                        <p:attrNameLst>
                                          <p:attrName>style.visibility</p:attrName>
                                        </p:attrNameLst>
                                      </p:cBhvr>
                                      <p:to>
                                        <p:strVal val="visible"/>
                                      </p:to>
                                    </p:set>
                                    <p:animEffect transition="in" filter="slide(fromBottom)">
                                      <p:cBhvr>
                                        <p:cTn id="12" dur="500"/>
                                        <p:tgtEl>
                                          <p:spTgt spid="138243">
                                            <p:txEl>
                                              <p:pRg st="0" end="0"/>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138243">
                                            <p:txEl>
                                              <p:pRg st="1" end="1"/>
                                            </p:txEl>
                                          </p:spTgt>
                                        </p:tgtEl>
                                        <p:attrNameLst>
                                          <p:attrName>style.visibility</p:attrName>
                                        </p:attrNameLst>
                                      </p:cBhvr>
                                      <p:to>
                                        <p:strVal val="visible"/>
                                      </p:to>
                                    </p:set>
                                    <p:animEffect transition="in" filter="slide(fromBottom)">
                                      <p:cBhvr>
                                        <p:cTn id="15" dur="500"/>
                                        <p:tgtEl>
                                          <p:spTgt spid="13824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138243">
                                            <p:txEl>
                                              <p:pRg st="2" end="2"/>
                                            </p:txEl>
                                          </p:spTgt>
                                        </p:tgtEl>
                                        <p:attrNameLst>
                                          <p:attrName>style.visibility</p:attrName>
                                        </p:attrNameLst>
                                      </p:cBhvr>
                                      <p:to>
                                        <p:strVal val="visible"/>
                                      </p:to>
                                    </p:set>
                                    <p:animEffect transition="in" filter="slide(fromBottom)">
                                      <p:cBhvr>
                                        <p:cTn id="20" dur="500"/>
                                        <p:tgtEl>
                                          <p:spTgt spid="138243">
                                            <p:txEl>
                                              <p:pRg st="2" end="2"/>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38243">
                                            <p:txEl>
                                              <p:pRg st="3" end="3"/>
                                            </p:txEl>
                                          </p:spTgt>
                                        </p:tgtEl>
                                        <p:attrNameLst>
                                          <p:attrName>style.visibility</p:attrName>
                                        </p:attrNameLst>
                                      </p:cBhvr>
                                      <p:to>
                                        <p:strVal val="visible"/>
                                      </p:to>
                                    </p:set>
                                    <p:animEffect transition="in" filter="slide(fromBottom)">
                                      <p:cBhvr>
                                        <p:cTn id="23" dur="500"/>
                                        <p:tgtEl>
                                          <p:spTgt spid="13824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138243">
                                            <p:txEl>
                                              <p:pRg st="4" end="4"/>
                                            </p:txEl>
                                          </p:spTgt>
                                        </p:tgtEl>
                                        <p:attrNameLst>
                                          <p:attrName>style.visibility</p:attrName>
                                        </p:attrNameLst>
                                      </p:cBhvr>
                                      <p:to>
                                        <p:strVal val="visible"/>
                                      </p:to>
                                    </p:set>
                                    <p:animEffect transition="in" filter="slide(fromBottom)">
                                      <p:cBhvr>
                                        <p:cTn id="28" dur="500"/>
                                        <p:tgtEl>
                                          <p:spTgt spid="138243">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138243">
                                            <p:txEl>
                                              <p:pRg st="5" end="5"/>
                                            </p:txEl>
                                          </p:spTgt>
                                        </p:tgtEl>
                                        <p:attrNameLst>
                                          <p:attrName>style.visibility</p:attrName>
                                        </p:attrNameLst>
                                      </p:cBhvr>
                                      <p:to>
                                        <p:strVal val="visible"/>
                                      </p:to>
                                    </p:set>
                                    <p:animEffect transition="in" filter="slide(fromBottom)">
                                      <p:cBhvr>
                                        <p:cTn id="33" dur="500"/>
                                        <p:tgtEl>
                                          <p:spTgt spid="138243">
                                            <p:txEl>
                                              <p:pRg st="5" end="5"/>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138243">
                                            <p:txEl>
                                              <p:pRg st="6" end="6"/>
                                            </p:txEl>
                                          </p:spTgt>
                                        </p:tgtEl>
                                        <p:attrNameLst>
                                          <p:attrName>style.visibility</p:attrName>
                                        </p:attrNameLst>
                                      </p:cBhvr>
                                      <p:to>
                                        <p:strVal val="visible"/>
                                      </p:to>
                                    </p:set>
                                    <p:animEffect transition="in" filter="slide(fromBottom)">
                                      <p:cBhvr>
                                        <p:cTn id="36" dur="500"/>
                                        <p:tgtEl>
                                          <p:spTgt spid="138243">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nodeType="clickEffect">
                                  <p:stCondLst>
                                    <p:cond delay="0"/>
                                  </p:stCondLst>
                                  <p:childTnLst>
                                    <p:set>
                                      <p:cBhvr>
                                        <p:cTn id="40" dur="1" fill="hold">
                                          <p:stCondLst>
                                            <p:cond delay="0"/>
                                          </p:stCondLst>
                                        </p:cTn>
                                        <p:tgtEl>
                                          <p:spTgt spid="138243">
                                            <p:txEl>
                                              <p:pRg st="8" end="8"/>
                                            </p:txEl>
                                          </p:spTgt>
                                        </p:tgtEl>
                                        <p:attrNameLst>
                                          <p:attrName>style.visibility</p:attrName>
                                        </p:attrNameLst>
                                      </p:cBhvr>
                                      <p:to>
                                        <p:strVal val="visible"/>
                                      </p:to>
                                    </p:set>
                                    <p:animEffect transition="in" filter="slide(fromBottom)">
                                      <p:cBhvr>
                                        <p:cTn id="41" dur="500"/>
                                        <p:tgtEl>
                                          <p:spTgt spid="138243">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4" fill="hold" nodeType="clickEffect">
                                  <p:stCondLst>
                                    <p:cond delay="0"/>
                                  </p:stCondLst>
                                  <p:childTnLst>
                                    <p:set>
                                      <p:cBhvr>
                                        <p:cTn id="45" dur="1" fill="hold">
                                          <p:stCondLst>
                                            <p:cond delay="0"/>
                                          </p:stCondLst>
                                        </p:cTn>
                                        <p:tgtEl>
                                          <p:spTgt spid="138243">
                                            <p:txEl>
                                              <p:pRg st="8" end="8"/>
                                            </p:txEl>
                                          </p:spTgt>
                                        </p:tgtEl>
                                        <p:attrNameLst>
                                          <p:attrName>style.visibility</p:attrName>
                                        </p:attrNameLst>
                                      </p:cBhvr>
                                      <p:to>
                                        <p:strVal val="visible"/>
                                      </p:to>
                                    </p:set>
                                    <p:animEffect transition="in" filter="slide(fromBottom)">
                                      <p:cBhvr>
                                        <p:cTn id="46" dur="500"/>
                                        <p:tgtEl>
                                          <p:spTgt spid="138243">
                                            <p:txEl>
                                              <p:pRg st="8" end="8"/>
                                            </p:txEl>
                                          </p:spTgt>
                                        </p:tgtEl>
                                      </p:cBhvr>
                                    </p:animEffect>
                                  </p:childTnLst>
                                </p:cTn>
                              </p:par>
                              <p:par>
                                <p:cTn id="47" presetID="12" presetClass="entr" presetSubtype="4" fill="hold" nodeType="withEffect">
                                  <p:stCondLst>
                                    <p:cond delay="0"/>
                                  </p:stCondLst>
                                  <p:childTnLst>
                                    <p:set>
                                      <p:cBhvr>
                                        <p:cTn id="48" dur="1" fill="hold">
                                          <p:stCondLst>
                                            <p:cond delay="0"/>
                                          </p:stCondLst>
                                        </p:cTn>
                                        <p:tgtEl>
                                          <p:spTgt spid="138243">
                                            <p:txEl>
                                              <p:pRg st="9" end="9"/>
                                            </p:txEl>
                                          </p:spTgt>
                                        </p:tgtEl>
                                        <p:attrNameLst>
                                          <p:attrName>style.visibility</p:attrName>
                                        </p:attrNameLst>
                                      </p:cBhvr>
                                      <p:to>
                                        <p:strVal val="visible"/>
                                      </p:to>
                                    </p:set>
                                    <p:animEffect transition="in" filter="slide(fromBottom)">
                                      <p:cBhvr>
                                        <p:cTn id="49" dur="500"/>
                                        <p:tgtEl>
                                          <p:spTgt spid="138243">
                                            <p:txEl>
                                              <p:pRg st="9" end="9"/>
                                            </p:txEl>
                                          </p:spTgt>
                                        </p:tgtEl>
                                      </p:cBhvr>
                                    </p:animEffect>
                                  </p:childTnLst>
                                </p:cTn>
                              </p:par>
                              <p:par>
                                <p:cTn id="50" presetID="12" presetClass="entr" presetSubtype="4" fill="hold" nodeType="withEffect">
                                  <p:stCondLst>
                                    <p:cond delay="0"/>
                                  </p:stCondLst>
                                  <p:childTnLst>
                                    <p:set>
                                      <p:cBhvr>
                                        <p:cTn id="51" dur="1" fill="hold">
                                          <p:stCondLst>
                                            <p:cond delay="0"/>
                                          </p:stCondLst>
                                        </p:cTn>
                                        <p:tgtEl>
                                          <p:spTgt spid="138243">
                                            <p:txEl>
                                              <p:pRg st="10" end="10"/>
                                            </p:txEl>
                                          </p:spTgt>
                                        </p:tgtEl>
                                        <p:attrNameLst>
                                          <p:attrName>style.visibility</p:attrName>
                                        </p:attrNameLst>
                                      </p:cBhvr>
                                      <p:to>
                                        <p:strVal val="visible"/>
                                      </p:to>
                                    </p:set>
                                    <p:animEffect transition="in" filter="slide(fromBottom)">
                                      <p:cBhvr>
                                        <p:cTn id="52" dur="500"/>
                                        <p:tgtEl>
                                          <p:spTgt spid="138243">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3" presetClass="emph" presetSubtype="0" fill="remove" grpId="0" nodeType="clickEffect">
                                  <p:stCondLst>
                                    <p:cond delay="0"/>
                                  </p:stCondLst>
                                  <p:childTnLst>
                                    <p:animClr clrSpc="rgb" dir="cw">
                                      <p:cBhvr override="childStyle">
                                        <p:cTn id="56" dur="1500" accel="50000" autoRev="1" fill="hold" tmFilter="0, 0; .33333, 1; 1, 1">
                                          <p:stCondLst>
                                            <p:cond delay="0"/>
                                          </p:stCondLst>
                                        </p:cTn>
                                        <p:tgtEl>
                                          <p:spTgt spid="138244"/>
                                        </p:tgtEl>
                                        <p:attrNameLst>
                                          <p:attrName>style.color</p:attrName>
                                        </p:attrNameLst>
                                      </p:cBhvr>
                                      <p:to>
                                        <a:schemeClr val="accent2"/>
                                      </p:to>
                                    </p:animClr>
                                    <p:animClr clrSpc="rgb" dir="cw">
                                      <p:cBhvr>
                                        <p:cTn id="57" dur="1500" accel="50000" autoRev="1" fill="hold" tmFilter="0, 0; .33333, 1; 1, 1">
                                          <p:stCondLst>
                                            <p:cond delay="0"/>
                                          </p:stCondLst>
                                        </p:cTn>
                                        <p:tgtEl>
                                          <p:spTgt spid="138244"/>
                                        </p:tgtEl>
                                        <p:attrNameLst>
                                          <p:attrName>fillcolor</p:attrName>
                                        </p:attrNameLst>
                                      </p:cBhvr>
                                      <p:to>
                                        <a:schemeClr val="accent2"/>
                                      </p:to>
                                    </p:animClr>
                                    <p:set>
                                      <p:cBhvr>
                                        <p:cTn id="58" dur="3000" fill="hold"/>
                                        <p:tgtEl>
                                          <p:spTgt spid="138244"/>
                                        </p:tgtEl>
                                        <p:attrNameLst>
                                          <p:attrName>fill.type</p:attrName>
                                        </p:attrNameLst>
                                      </p:cBhvr>
                                      <p:to>
                                        <p:strVal val="solid"/>
                                      </p:to>
                                    </p:set>
                                    <p:set>
                                      <p:cBhvr>
                                        <p:cTn id="59" dur="3000" fill="hold"/>
                                        <p:tgtEl>
                                          <p:spTgt spid="138244"/>
                                        </p:tgtEl>
                                        <p:attrNameLst>
                                          <p:attrName>fill.on</p:attrName>
                                        </p:attrNameLst>
                                      </p:cBhvr>
                                      <p:to>
                                        <p:strVal val="true"/>
                                      </p:to>
                                    </p:set>
                                    <p:animScale>
                                      <p:cBhvr>
                                        <p:cTn id="60" dur="1500" accel="50000" autoRev="1" fill="hold" tmFilter="0, 0; .33333, 1; 1, 1">
                                          <p:stCondLst>
                                            <p:cond delay="0"/>
                                          </p:stCondLst>
                                        </p:cTn>
                                        <p:tgtEl>
                                          <p:spTgt spid="138244"/>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9" name="Rectangle 5"/>
          <p:cNvSpPr>
            <a:spLocks noGrp="1" noChangeArrowheads="1"/>
          </p:cNvSpPr>
          <p:nvPr>
            <p:ph type="body" sz="half" idx="1"/>
          </p:nvPr>
        </p:nvSpPr>
        <p:spPr>
          <a:xfrm>
            <a:off x="228600" y="1600200"/>
            <a:ext cx="4267200" cy="4343400"/>
          </a:xfrm>
        </p:spPr>
        <p:txBody>
          <a:bodyPr/>
          <a:lstStyle/>
          <a:p>
            <a:pPr eaLnBrk="1" hangingPunct="1">
              <a:defRPr/>
            </a:pPr>
            <a:r>
              <a:rPr lang="en-US" sz="2000" b="1" smtClean="0">
                <a:solidFill>
                  <a:srgbClr val="00FF99"/>
                </a:solidFill>
                <a:effectLst>
                  <a:outerShdw blurRad="38100" dist="38100" dir="2700000" algn="tl">
                    <a:srgbClr val="000000"/>
                  </a:outerShdw>
                </a:effectLst>
              </a:rPr>
              <a:t>Corrosion Manifestation – Schematic</a:t>
            </a:r>
          </a:p>
          <a:p>
            <a:pPr eaLnBrk="1" hangingPunct="1">
              <a:defRPr/>
            </a:pPr>
            <a:r>
              <a:rPr lang="en-US" sz="2000" b="1" smtClean="0">
                <a:solidFill>
                  <a:srgbClr val="00FF99"/>
                </a:solidFill>
                <a:effectLst>
                  <a:outerShdw blurRad="38100" dist="38100" dir="2700000" algn="tl">
                    <a:srgbClr val="000000"/>
                  </a:outerShdw>
                </a:effectLst>
              </a:rPr>
              <a:t>Corrosion Manifestation Category</a:t>
            </a:r>
          </a:p>
          <a:p>
            <a:pPr eaLnBrk="1" hangingPunct="1">
              <a:defRPr/>
            </a:pPr>
            <a:r>
              <a:rPr lang="en-US" sz="2000" b="1" smtClean="0">
                <a:solidFill>
                  <a:srgbClr val="00FF99"/>
                </a:solidFill>
                <a:effectLst>
                  <a:outerShdw blurRad="38100" dist="38100" dir="2700000" algn="tl">
                    <a:srgbClr val="000000"/>
                  </a:outerShdw>
                </a:effectLst>
                <a:cs typeface="Times New Roman" pitchFamily="18" charset="0"/>
              </a:rPr>
              <a:t>Uniform Corrosion</a:t>
            </a:r>
            <a:r>
              <a:rPr lang="en-US" sz="2000" smtClean="0">
                <a:solidFill>
                  <a:srgbClr val="00FF99"/>
                </a:solidFill>
                <a:effectLst>
                  <a:outerShdw blurRad="38100" dist="38100" dir="2700000" algn="tl">
                    <a:srgbClr val="000000"/>
                  </a:outerShdw>
                </a:effectLst>
                <a:cs typeface="Times New Roman" pitchFamily="18" charset="0"/>
              </a:rPr>
              <a:t> </a:t>
            </a:r>
          </a:p>
          <a:p>
            <a:pPr eaLnBrk="1" hangingPunct="1">
              <a:defRPr/>
            </a:pPr>
            <a:r>
              <a:rPr lang="en-US" sz="2000" b="1" smtClean="0">
                <a:solidFill>
                  <a:srgbClr val="00FF99"/>
                </a:solidFill>
                <a:effectLst>
                  <a:outerShdw blurRad="38100" dist="38100" dir="2700000" algn="tl">
                    <a:srgbClr val="000000"/>
                  </a:outerShdw>
                </a:effectLst>
                <a:cs typeface="Times New Roman" pitchFamily="18" charset="0"/>
              </a:rPr>
              <a:t>Localised Corrosion</a:t>
            </a:r>
            <a:endParaRPr lang="en-US" sz="2000" smtClean="0">
              <a:solidFill>
                <a:srgbClr val="00FF99"/>
              </a:solidFill>
              <a:effectLst>
                <a:outerShdw blurRad="38100" dist="38100" dir="2700000" algn="tl">
                  <a:srgbClr val="000000"/>
                </a:outerShdw>
              </a:effectLst>
              <a:cs typeface="Times New Roman" pitchFamily="18" charset="0"/>
            </a:endParaRPr>
          </a:p>
          <a:p>
            <a:pPr eaLnBrk="1" hangingPunct="1">
              <a:defRPr/>
            </a:pPr>
            <a:r>
              <a:rPr lang="en-US" sz="2000" b="1" smtClean="0">
                <a:solidFill>
                  <a:srgbClr val="00FF99"/>
                </a:solidFill>
                <a:effectLst>
                  <a:outerShdw blurRad="38100" dist="38100" dir="2700000" algn="tl">
                    <a:srgbClr val="000000"/>
                  </a:outerShdw>
                </a:effectLst>
              </a:rPr>
              <a:t>Manifestation of Pits</a:t>
            </a:r>
          </a:p>
          <a:p>
            <a:pPr eaLnBrk="1" hangingPunct="1">
              <a:defRPr/>
            </a:pPr>
            <a:r>
              <a:rPr lang="en-US" sz="2000" b="1" smtClean="0">
                <a:solidFill>
                  <a:srgbClr val="00FF99"/>
                </a:solidFill>
                <a:effectLst>
                  <a:outerShdw blurRad="38100" dist="38100" dir="2700000" algn="tl">
                    <a:srgbClr val="000000"/>
                  </a:outerShdw>
                </a:effectLst>
              </a:rPr>
              <a:t>Oxygen Pits</a:t>
            </a:r>
          </a:p>
          <a:p>
            <a:pPr eaLnBrk="1" hangingPunct="1">
              <a:defRPr/>
            </a:pPr>
            <a:r>
              <a:rPr lang="en-GB" sz="2000" b="1" smtClean="0">
                <a:solidFill>
                  <a:srgbClr val="00FF99"/>
                </a:solidFill>
                <a:effectLst>
                  <a:outerShdw blurRad="38100" dist="38100" dir="2700000" algn="tl">
                    <a:srgbClr val="000000"/>
                  </a:outerShdw>
                </a:effectLst>
                <a:ea typeface="Arial Unicode MS" pitchFamily="34" charset="-128"/>
                <a:cs typeface="Arial Unicode MS" pitchFamily="34" charset="-128"/>
              </a:rPr>
              <a:t>Pitting Factor</a:t>
            </a:r>
          </a:p>
          <a:p>
            <a:pPr eaLnBrk="1" hangingPunct="1">
              <a:defRPr/>
            </a:pPr>
            <a:r>
              <a:rPr lang="en-US" sz="2000" b="1" smtClean="0">
                <a:solidFill>
                  <a:srgbClr val="00FF99"/>
                </a:solidFill>
              </a:rPr>
              <a:t>Effect of Certain Parameters on Initiation to pit</a:t>
            </a:r>
          </a:p>
          <a:p>
            <a:pPr eaLnBrk="1" hangingPunct="1">
              <a:defRPr/>
            </a:pPr>
            <a:r>
              <a:rPr lang="en-GB" sz="2000" b="1" smtClean="0">
                <a:solidFill>
                  <a:srgbClr val="00FF99"/>
                </a:solidFill>
                <a:effectLst>
                  <a:outerShdw blurRad="38100" dist="38100" dir="2700000" algn="tl">
                    <a:srgbClr val="000000"/>
                  </a:outerShdw>
                </a:effectLst>
                <a:cs typeface="Times New Roman" pitchFamily="18" charset="0"/>
              </a:rPr>
              <a:t>Crevice Corrosion</a:t>
            </a:r>
          </a:p>
        </p:txBody>
      </p:sp>
      <p:sp>
        <p:nvSpPr>
          <p:cNvPr id="164870" name="Rectangle 6"/>
          <p:cNvSpPr>
            <a:spLocks noGrp="1" noChangeArrowheads="1"/>
          </p:cNvSpPr>
          <p:nvPr>
            <p:ph type="body" sz="half" idx="2"/>
          </p:nvPr>
        </p:nvSpPr>
        <p:spPr>
          <a:xfrm>
            <a:off x="4648200" y="1600200"/>
            <a:ext cx="4267200" cy="4343400"/>
          </a:xfrm>
        </p:spPr>
        <p:txBody>
          <a:bodyPr/>
          <a:lstStyle/>
          <a:p>
            <a:pPr eaLnBrk="1" hangingPunct="1">
              <a:defRPr/>
            </a:pPr>
            <a:r>
              <a:rPr lang="en-US" sz="2000" b="1" smtClean="0">
                <a:solidFill>
                  <a:srgbClr val="00FF99"/>
                </a:solidFill>
                <a:effectLst>
                  <a:outerShdw blurRad="38100" dist="38100" dir="2700000" algn="tl">
                    <a:srgbClr val="000000"/>
                  </a:outerShdw>
                </a:effectLst>
                <a:cs typeface="Times New Roman" pitchFamily="18" charset="0"/>
              </a:rPr>
              <a:t>Galvanic Corrosion</a:t>
            </a:r>
          </a:p>
          <a:p>
            <a:pPr eaLnBrk="1" hangingPunct="1">
              <a:defRPr/>
            </a:pPr>
            <a:r>
              <a:rPr lang="en-GB" sz="2000" b="1" smtClean="0">
                <a:solidFill>
                  <a:srgbClr val="00FF99"/>
                </a:solidFill>
                <a:effectLst>
                  <a:outerShdw blurRad="38100" dist="38100" dir="2700000" algn="tl">
                    <a:srgbClr val="000000"/>
                  </a:outerShdw>
                </a:effectLst>
                <a:ea typeface="Arial Unicode MS" pitchFamily="34" charset="-128"/>
                <a:cs typeface="Arial Unicode MS" pitchFamily="34" charset="-128"/>
              </a:rPr>
              <a:t>Control of Thermo-Galvanic Corrosion</a:t>
            </a:r>
            <a:endParaRPr lang="en-US" sz="2000" b="1" smtClean="0">
              <a:solidFill>
                <a:srgbClr val="00FF99"/>
              </a:solidFill>
              <a:effectLst>
                <a:outerShdw blurRad="38100" dist="38100" dir="2700000" algn="tl">
                  <a:srgbClr val="000000"/>
                </a:outerShdw>
              </a:effectLst>
            </a:endParaRPr>
          </a:p>
          <a:p>
            <a:pPr eaLnBrk="1" hangingPunct="1">
              <a:defRPr/>
            </a:pPr>
            <a:r>
              <a:rPr lang="en-US" sz="2000" b="1" smtClean="0">
                <a:solidFill>
                  <a:srgbClr val="00FF99"/>
                </a:solidFill>
                <a:effectLst>
                  <a:outerShdw blurRad="38100" dist="38100" dir="2700000" algn="tl">
                    <a:srgbClr val="000000"/>
                  </a:outerShdw>
                </a:effectLst>
              </a:rPr>
              <a:t>Dealloying</a:t>
            </a:r>
            <a:endParaRPr lang="en-GB" sz="2000" b="1" smtClean="0">
              <a:solidFill>
                <a:srgbClr val="00FF99"/>
              </a:solidFill>
              <a:effectLst>
                <a:outerShdw blurRad="38100" dist="38100" dir="2700000" algn="tl">
                  <a:srgbClr val="000000"/>
                </a:outerShdw>
              </a:effectLst>
              <a:ea typeface="Arial Unicode MS" pitchFamily="34" charset="-128"/>
              <a:cs typeface="Arial Unicode MS" pitchFamily="34" charset="-128"/>
            </a:endParaRPr>
          </a:p>
          <a:p>
            <a:pPr eaLnBrk="1" hangingPunct="1">
              <a:defRPr/>
            </a:pPr>
            <a:r>
              <a:rPr lang="en-US" sz="2000" b="1" smtClean="0">
                <a:solidFill>
                  <a:srgbClr val="00FF99"/>
                </a:solidFill>
                <a:effectLst>
                  <a:outerShdw blurRad="38100" dist="38100" dir="2700000" algn="tl">
                    <a:srgbClr val="000000"/>
                  </a:outerShdw>
                </a:effectLst>
                <a:cs typeface="Times New Roman" pitchFamily="18" charset="0"/>
              </a:rPr>
              <a:t>Intergranular Corrosion</a:t>
            </a:r>
          </a:p>
          <a:p>
            <a:pPr eaLnBrk="1" hangingPunct="1">
              <a:defRPr/>
            </a:pPr>
            <a:r>
              <a:rPr lang="en-US" sz="2000" b="1" smtClean="0">
                <a:solidFill>
                  <a:srgbClr val="00FF99"/>
                </a:solidFill>
                <a:effectLst>
                  <a:outerShdw blurRad="38100" dist="38100" dir="2700000" algn="tl">
                    <a:srgbClr val="000000"/>
                  </a:outerShdw>
                </a:effectLst>
              </a:rPr>
              <a:t>Erosion-Corrosion: Cavitation: Fretting</a:t>
            </a:r>
          </a:p>
          <a:p>
            <a:pPr eaLnBrk="1" hangingPunct="1">
              <a:defRPr/>
            </a:pPr>
            <a:r>
              <a:rPr lang="en-GB" sz="2000" b="1" smtClean="0">
                <a:solidFill>
                  <a:srgbClr val="00FF99"/>
                </a:solidFill>
                <a:effectLst>
                  <a:outerShdw blurRad="38100" dist="38100" dir="2700000" algn="tl">
                    <a:srgbClr val="000000"/>
                  </a:outerShdw>
                </a:effectLst>
                <a:ea typeface="Arial Unicode MS" pitchFamily="34" charset="-128"/>
                <a:cs typeface="Arial Unicode MS" pitchFamily="34" charset="-128"/>
              </a:rPr>
              <a:t>Cavitation</a:t>
            </a:r>
          </a:p>
          <a:p>
            <a:pPr eaLnBrk="1" hangingPunct="1">
              <a:defRPr/>
            </a:pPr>
            <a:r>
              <a:rPr lang="en-GB" sz="2000" b="1" smtClean="0">
                <a:solidFill>
                  <a:srgbClr val="00FF99"/>
                </a:solidFill>
                <a:effectLst>
                  <a:outerShdw blurRad="38100" dist="38100" dir="2700000" algn="tl">
                    <a:srgbClr val="000000"/>
                  </a:outerShdw>
                </a:effectLst>
                <a:ea typeface="Arial Unicode MS" pitchFamily="34" charset="-128"/>
                <a:cs typeface="Arial Unicode MS" pitchFamily="34" charset="-128"/>
              </a:rPr>
              <a:t>Fretting Corrosion</a:t>
            </a:r>
          </a:p>
          <a:p>
            <a:pPr eaLnBrk="1" hangingPunct="1">
              <a:defRPr/>
            </a:pPr>
            <a:r>
              <a:rPr lang="en-US" sz="2000" b="1" smtClean="0">
                <a:solidFill>
                  <a:srgbClr val="00FF99"/>
                </a:solidFill>
                <a:effectLst>
                  <a:outerShdw blurRad="38100" dist="38100" dir="2700000" algn="tl">
                    <a:srgbClr val="000000"/>
                  </a:outerShdw>
                </a:effectLst>
              </a:rPr>
              <a:t>Cracking Phenomena</a:t>
            </a:r>
            <a:endParaRPr lang="en-GB" sz="2000" b="1" smtClean="0">
              <a:solidFill>
                <a:srgbClr val="00FF99"/>
              </a:solidFill>
              <a:effectLst>
                <a:outerShdw blurRad="38100" dist="38100" dir="2700000" algn="tl">
                  <a:srgbClr val="000000"/>
                </a:outerShdw>
              </a:effectLst>
              <a:cs typeface="Times New Roman" pitchFamily="18" charset="0"/>
            </a:endParaRPr>
          </a:p>
          <a:p>
            <a:pPr eaLnBrk="1" hangingPunct="1">
              <a:defRPr/>
            </a:pPr>
            <a:r>
              <a:rPr lang="en-GB" sz="2000" b="1" smtClean="0">
                <a:solidFill>
                  <a:srgbClr val="00FF99"/>
                </a:solidFill>
                <a:effectLst>
                  <a:outerShdw blurRad="38100" dist="38100" dir="2700000" algn="tl">
                    <a:srgbClr val="000000"/>
                  </a:outerShdw>
                </a:effectLst>
                <a:cs typeface="Times New Roman" pitchFamily="18" charset="0"/>
              </a:rPr>
              <a:t>Stress Corrosion Cracking</a:t>
            </a:r>
          </a:p>
          <a:p>
            <a:pPr eaLnBrk="1" hangingPunct="1">
              <a:defRPr/>
            </a:pPr>
            <a:r>
              <a:rPr lang="en-GB" sz="2000" b="1" smtClean="0">
                <a:solidFill>
                  <a:srgbClr val="00FF99"/>
                </a:solidFill>
                <a:effectLst>
                  <a:outerShdw blurRad="38100" dist="38100" dir="2700000" algn="tl">
                    <a:srgbClr val="000000"/>
                  </a:outerShdw>
                </a:effectLst>
                <a:ea typeface="Arial Unicode MS" pitchFamily="34" charset="-128"/>
                <a:cs typeface="Arial Unicode MS" pitchFamily="34" charset="-128"/>
              </a:rPr>
              <a:t>Corrosion Fatigue</a:t>
            </a:r>
            <a:endParaRPr lang="en-US" sz="2000" b="1" smtClean="0">
              <a:solidFill>
                <a:srgbClr val="00FF99"/>
              </a:solidFill>
              <a:effectLst>
                <a:outerShdw blurRad="38100" dist="38100" dir="2700000" algn="tl">
                  <a:srgbClr val="000000"/>
                </a:outerShdw>
              </a:effectLst>
              <a:cs typeface="Times New Roman" pitchFamily="18" charset="0"/>
            </a:endParaRPr>
          </a:p>
        </p:txBody>
      </p:sp>
      <p:sp>
        <p:nvSpPr>
          <p:cNvPr id="164871" name="Rectangle 7"/>
          <p:cNvSpPr>
            <a:spLocks noGrp="1" noChangeArrowheads="1"/>
          </p:cNvSpPr>
          <p:nvPr>
            <p:ph type="title"/>
          </p:nvPr>
        </p:nvSpPr>
        <p:spPr>
          <a:solidFill>
            <a:schemeClr val="bg1"/>
          </a:solidFill>
        </p:spPr>
        <p:txBody>
          <a:bodyPr/>
          <a:lstStyle/>
          <a:p>
            <a:pPr eaLnBrk="1" hangingPunct="1">
              <a:defRPr/>
            </a:pPr>
            <a:r>
              <a:rPr lang="en-US" b="1" smtClean="0">
                <a:solidFill>
                  <a:srgbClr val="009999"/>
                </a:solidFill>
                <a:effectLst>
                  <a:outerShdw blurRad="38100" dist="38100" dir="2700000" algn="tl">
                    <a:srgbClr val="C0C0C0"/>
                  </a:outerShdw>
                </a:effectLst>
              </a:rPr>
              <a:t>So, we learnt about…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4869">
                                            <p:txEl>
                                              <p:pRg st="0" end="0"/>
                                            </p:txEl>
                                          </p:spTgt>
                                        </p:tgtEl>
                                        <p:attrNameLst>
                                          <p:attrName>style.visibility</p:attrName>
                                        </p:attrNameLst>
                                      </p:cBhvr>
                                      <p:to>
                                        <p:strVal val="visible"/>
                                      </p:to>
                                    </p:set>
                                    <p:animEffect transition="in" filter="wipe(down)">
                                      <p:cBhvr>
                                        <p:cTn id="7" dur="500"/>
                                        <p:tgtEl>
                                          <p:spTgt spid="1648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4869">
                                            <p:txEl>
                                              <p:pRg st="1" end="1"/>
                                            </p:txEl>
                                          </p:spTgt>
                                        </p:tgtEl>
                                        <p:attrNameLst>
                                          <p:attrName>style.visibility</p:attrName>
                                        </p:attrNameLst>
                                      </p:cBhvr>
                                      <p:to>
                                        <p:strVal val="visible"/>
                                      </p:to>
                                    </p:set>
                                    <p:animEffect transition="in" filter="wipe(down)">
                                      <p:cBhvr>
                                        <p:cTn id="12" dur="500"/>
                                        <p:tgtEl>
                                          <p:spTgt spid="16486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4869">
                                            <p:txEl>
                                              <p:pRg st="2" end="2"/>
                                            </p:txEl>
                                          </p:spTgt>
                                        </p:tgtEl>
                                        <p:attrNameLst>
                                          <p:attrName>style.visibility</p:attrName>
                                        </p:attrNameLst>
                                      </p:cBhvr>
                                      <p:to>
                                        <p:strVal val="visible"/>
                                      </p:to>
                                    </p:set>
                                    <p:animEffect transition="in" filter="wipe(down)">
                                      <p:cBhvr>
                                        <p:cTn id="17" dur="500"/>
                                        <p:tgtEl>
                                          <p:spTgt spid="16486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4869">
                                            <p:txEl>
                                              <p:pRg st="3" end="3"/>
                                            </p:txEl>
                                          </p:spTgt>
                                        </p:tgtEl>
                                        <p:attrNameLst>
                                          <p:attrName>style.visibility</p:attrName>
                                        </p:attrNameLst>
                                      </p:cBhvr>
                                      <p:to>
                                        <p:strVal val="visible"/>
                                      </p:to>
                                    </p:set>
                                    <p:animEffect transition="in" filter="wipe(down)">
                                      <p:cBhvr>
                                        <p:cTn id="22" dur="500"/>
                                        <p:tgtEl>
                                          <p:spTgt spid="16486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4869">
                                            <p:txEl>
                                              <p:pRg st="4" end="4"/>
                                            </p:txEl>
                                          </p:spTgt>
                                        </p:tgtEl>
                                        <p:attrNameLst>
                                          <p:attrName>style.visibility</p:attrName>
                                        </p:attrNameLst>
                                      </p:cBhvr>
                                      <p:to>
                                        <p:strVal val="visible"/>
                                      </p:to>
                                    </p:set>
                                    <p:animEffect transition="in" filter="wipe(down)">
                                      <p:cBhvr>
                                        <p:cTn id="27" dur="500"/>
                                        <p:tgtEl>
                                          <p:spTgt spid="16486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4869">
                                            <p:txEl>
                                              <p:pRg st="5" end="5"/>
                                            </p:txEl>
                                          </p:spTgt>
                                        </p:tgtEl>
                                        <p:attrNameLst>
                                          <p:attrName>style.visibility</p:attrName>
                                        </p:attrNameLst>
                                      </p:cBhvr>
                                      <p:to>
                                        <p:strVal val="visible"/>
                                      </p:to>
                                    </p:set>
                                    <p:animEffect transition="in" filter="wipe(down)">
                                      <p:cBhvr>
                                        <p:cTn id="32" dur="500"/>
                                        <p:tgtEl>
                                          <p:spTgt spid="16486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4869">
                                            <p:txEl>
                                              <p:pRg st="6" end="6"/>
                                            </p:txEl>
                                          </p:spTgt>
                                        </p:tgtEl>
                                        <p:attrNameLst>
                                          <p:attrName>style.visibility</p:attrName>
                                        </p:attrNameLst>
                                      </p:cBhvr>
                                      <p:to>
                                        <p:strVal val="visible"/>
                                      </p:to>
                                    </p:set>
                                    <p:animEffect transition="in" filter="wipe(down)">
                                      <p:cBhvr>
                                        <p:cTn id="37" dur="500"/>
                                        <p:tgtEl>
                                          <p:spTgt spid="16486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4869">
                                            <p:txEl>
                                              <p:pRg st="7" end="7"/>
                                            </p:txEl>
                                          </p:spTgt>
                                        </p:tgtEl>
                                        <p:attrNameLst>
                                          <p:attrName>style.visibility</p:attrName>
                                        </p:attrNameLst>
                                      </p:cBhvr>
                                      <p:to>
                                        <p:strVal val="visible"/>
                                      </p:to>
                                    </p:set>
                                    <p:animEffect transition="in" filter="wipe(down)">
                                      <p:cBhvr>
                                        <p:cTn id="42" dur="500"/>
                                        <p:tgtEl>
                                          <p:spTgt spid="16486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4869">
                                            <p:txEl>
                                              <p:pRg st="8" end="8"/>
                                            </p:txEl>
                                          </p:spTgt>
                                        </p:tgtEl>
                                        <p:attrNameLst>
                                          <p:attrName>style.visibility</p:attrName>
                                        </p:attrNameLst>
                                      </p:cBhvr>
                                      <p:to>
                                        <p:strVal val="visible"/>
                                      </p:to>
                                    </p:set>
                                    <p:animEffect transition="in" filter="wipe(down)">
                                      <p:cBhvr>
                                        <p:cTn id="47" dur="500"/>
                                        <p:tgtEl>
                                          <p:spTgt spid="16486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4870">
                                            <p:txEl>
                                              <p:pRg st="0" end="0"/>
                                            </p:txEl>
                                          </p:spTgt>
                                        </p:tgtEl>
                                        <p:attrNameLst>
                                          <p:attrName>style.visibility</p:attrName>
                                        </p:attrNameLst>
                                      </p:cBhvr>
                                      <p:to>
                                        <p:strVal val="visible"/>
                                      </p:to>
                                    </p:set>
                                    <p:animEffect transition="in" filter="wipe(down)">
                                      <p:cBhvr>
                                        <p:cTn id="52" dur="500"/>
                                        <p:tgtEl>
                                          <p:spTgt spid="164870">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4870">
                                            <p:txEl>
                                              <p:pRg st="1" end="1"/>
                                            </p:txEl>
                                          </p:spTgt>
                                        </p:tgtEl>
                                        <p:attrNameLst>
                                          <p:attrName>style.visibility</p:attrName>
                                        </p:attrNameLst>
                                      </p:cBhvr>
                                      <p:to>
                                        <p:strVal val="visible"/>
                                      </p:to>
                                    </p:set>
                                    <p:animEffect transition="in" filter="wipe(down)">
                                      <p:cBhvr>
                                        <p:cTn id="57" dur="500"/>
                                        <p:tgtEl>
                                          <p:spTgt spid="164870">
                                            <p:txEl>
                                              <p:pRg st="1" end="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4870">
                                            <p:txEl>
                                              <p:pRg st="2" end="2"/>
                                            </p:txEl>
                                          </p:spTgt>
                                        </p:tgtEl>
                                        <p:attrNameLst>
                                          <p:attrName>style.visibility</p:attrName>
                                        </p:attrNameLst>
                                      </p:cBhvr>
                                      <p:to>
                                        <p:strVal val="visible"/>
                                      </p:to>
                                    </p:set>
                                    <p:animEffect transition="in" filter="wipe(down)">
                                      <p:cBhvr>
                                        <p:cTn id="62" dur="500"/>
                                        <p:tgtEl>
                                          <p:spTgt spid="164870">
                                            <p:txEl>
                                              <p:pRg st="2" end="2"/>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64870">
                                            <p:txEl>
                                              <p:pRg st="3" end="3"/>
                                            </p:txEl>
                                          </p:spTgt>
                                        </p:tgtEl>
                                        <p:attrNameLst>
                                          <p:attrName>style.visibility</p:attrName>
                                        </p:attrNameLst>
                                      </p:cBhvr>
                                      <p:to>
                                        <p:strVal val="visible"/>
                                      </p:to>
                                    </p:set>
                                    <p:animEffect transition="in" filter="wipe(down)">
                                      <p:cBhvr>
                                        <p:cTn id="67" dur="500"/>
                                        <p:tgtEl>
                                          <p:spTgt spid="164870">
                                            <p:txEl>
                                              <p:pRg st="3" end="3"/>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64870">
                                            <p:txEl>
                                              <p:pRg st="4" end="4"/>
                                            </p:txEl>
                                          </p:spTgt>
                                        </p:tgtEl>
                                        <p:attrNameLst>
                                          <p:attrName>style.visibility</p:attrName>
                                        </p:attrNameLst>
                                      </p:cBhvr>
                                      <p:to>
                                        <p:strVal val="visible"/>
                                      </p:to>
                                    </p:set>
                                    <p:animEffect transition="in" filter="wipe(down)">
                                      <p:cBhvr>
                                        <p:cTn id="72" dur="500"/>
                                        <p:tgtEl>
                                          <p:spTgt spid="164870">
                                            <p:txEl>
                                              <p:pRg st="4" end="4"/>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64870">
                                            <p:txEl>
                                              <p:pRg st="5" end="5"/>
                                            </p:txEl>
                                          </p:spTgt>
                                        </p:tgtEl>
                                        <p:attrNameLst>
                                          <p:attrName>style.visibility</p:attrName>
                                        </p:attrNameLst>
                                      </p:cBhvr>
                                      <p:to>
                                        <p:strVal val="visible"/>
                                      </p:to>
                                    </p:set>
                                    <p:animEffect transition="in" filter="wipe(down)">
                                      <p:cBhvr>
                                        <p:cTn id="77" dur="500"/>
                                        <p:tgtEl>
                                          <p:spTgt spid="164870">
                                            <p:txEl>
                                              <p:pRg st="5" end="5"/>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64870">
                                            <p:txEl>
                                              <p:pRg st="6" end="6"/>
                                            </p:txEl>
                                          </p:spTgt>
                                        </p:tgtEl>
                                        <p:attrNameLst>
                                          <p:attrName>style.visibility</p:attrName>
                                        </p:attrNameLst>
                                      </p:cBhvr>
                                      <p:to>
                                        <p:strVal val="visible"/>
                                      </p:to>
                                    </p:set>
                                    <p:animEffect transition="in" filter="wipe(down)">
                                      <p:cBhvr>
                                        <p:cTn id="82" dur="500"/>
                                        <p:tgtEl>
                                          <p:spTgt spid="164870">
                                            <p:txEl>
                                              <p:pRg st="6" end="6"/>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64870">
                                            <p:txEl>
                                              <p:pRg st="7" end="7"/>
                                            </p:txEl>
                                          </p:spTgt>
                                        </p:tgtEl>
                                        <p:attrNameLst>
                                          <p:attrName>style.visibility</p:attrName>
                                        </p:attrNameLst>
                                      </p:cBhvr>
                                      <p:to>
                                        <p:strVal val="visible"/>
                                      </p:to>
                                    </p:set>
                                    <p:animEffect transition="in" filter="wipe(down)">
                                      <p:cBhvr>
                                        <p:cTn id="87" dur="500"/>
                                        <p:tgtEl>
                                          <p:spTgt spid="164870">
                                            <p:txEl>
                                              <p:pRg st="7" end="7"/>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64870">
                                            <p:txEl>
                                              <p:pRg st="8" end="8"/>
                                            </p:txEl>
                                          </p:spTgt>
                                        </p:tgtEl>
                                        <p:attrNameLst>
                                          <p:attrName>style.visibility</p:attrName>
                                        </p:attrNameLst>
                                      </p:cBhvr>
                                      <p:to>
                                        <p:strVal val="visible"/>
                                      </p:to>
                                    </p:set>
                                    <p:animEffect transition="in" filter="wipe(down)">
                                      <p:cBhvr>
                                        <p:cTn id="92" dur="500"/>
                                        <p:tgtEl>
                                          <p:spTgt spid="164870">
                                            <p:txEl>
                                              <p:pRg st="8" end="8"/>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64870">
                                            <p:txEl>
                                              <p:pRg st="9" end="9"/>
                                            </p:txEl>
                                          </p:spTgt>
                                        </p:tgtEl>
                                        <p:attrNameLst>
                                          <p:attrName>style.visibility</p:attrName>
                                        </p:attrNameLst>
                                      </p:cBhvr>
                                      <p:to>
                                        <p:strVal val="visible"/>
                                      </p:to>
                                    </p:set>
                                    <p:animEffect transition="in" filter="wipe(down)">
                                      <p:cBhvr>
                                        <p:cTn id="97" dur="500"/>
                                        <p:tgtEl>
                                          <p:spTgt spid="16487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9" grpId="0" build="p"/>
      <p:bldP spid="164870"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ANd9GcSemcpnqXvqdSGot7dMquGovclYIO7lFCqQFLV8nXZ1JaHr2hmskQ"/>
          <p:cNvPicPr>
            <a:picLocks noChangeAspect="1" noChangeArrowheads="1"/>
          </p:cNvPicPr>
          <p:nvPr/>
        </p:nvPicPr>
        <p:blipFill>
          <a:blip r:embed="rId3">
            <a:lum contrast="18000"/>
            <a:extLst>
              <a:ext uri="{28A0092B-C50C-407E-A947-70E740481C1C}">
                <a14:useLocalDpi xmlns="" xmlns:a14="http://schemas.microsoft.com/office/drawing/2010/main" val="0"/>
              </a:ext>
            </a:extLst>
          </a:blip>
          <a:srcRect/>
          <a:stretch>
            <a:fillRect/>
          </a:stretch>
        </p:blipFill>
        <p:spPr bwMode="auto">
          <a:xfrm>
            <a:off x="3082925" y="1295400"/>
            <a:ext cx="3044825"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228600"/>
            <a:ext cx="8077200" cy="1066800"/>
          </a:xfrm>
        </p:spPr>
        <p:txBody>
          <a:bodyPr/>
          <a:lstStyle/>
          <a:p>
            <a:pPr eaLnBrk="1" hangingPunct="1">
              <a:defRPr/>
            </a:pPr>
            <a:r>
              <a:rPr lang="en-US" sz="3600" b="1" smtClean="0">
                <a:solidFill>
                  <a:srgbClr val="FFFF00"/>
                </a:solidFill>
                <a:effectLst>
                  <a:outerShdw blurRad="38100" dist="38100" dir="2700000" algn="tl">
                    <a:srgbClr val="000000"/>
                  </a:outerShdw>
                </a:effectLst>
                <a:cs typeface="Times New Roman" pitchFamily="18" charset="0"/>
              </a:rPr>
              <a:t>Uniform Corrosion</a:t>
            </a:r>
            <a:r>
              <a:rPr lang="en-US" sz="3600" smtClean="0">
                <a:solidFill>
                  <a:srgbClr val="FFFF00"/>
                </a:solidFill>
                <a:effectLst>
                  <a:outerShdw blurRad="38100" dist="38100" dir="2700000" algn="tl">
                    <a:srgbClr val="000000"/>
                  </a:outerShdw>
                </a:effectLst>
                <a:cs typeface="Times New Roman" pitchFamily="18" charset="0"/>
              </a:rPr>
              <a:t> </a:t>
            </a:r>
            <a:br>
              <a:rPr lang="en-US" sz="3600" smtClean="0">
                <a:solidFill>
                  <a:srgbClr val="FFFF00"/>
                </a:solidFill>
                <a:effectLst>
                  <a:outerShdw blurRad="38100" dist="38100" dir="2700000" algn="tl">
                    <a:srgbClr val="000000"/>
                  </a:outerShdw>
                </a:effectLst>
                <a:cs typeface="Times New Roman" pitchFamily="18" charset="0"/>
              </a:rPr>
            </a:br>
            <a:r>
              <a:rPr lang="en-US" sz="2000" b="1" smtClean="0">
                <a:solidFill>
                  <a:srgbClr val="FFFF00"/>
                </a:solidFill>
                <a:effectLst>
                  <a:outerShdw blurRad="38100" dist="38100" dir="2700000" algn="tl">
                    <a:srgbClr val="000000"/>
                  </a:outerShdw>
                </a:effectLst>
                <a:cs typeface="Times New Roman" pitchFamily="18" charset="0"/>
              </a:rPr>
              <a:t>(30% of Failures)</a:t>
            </a:r>
            <a:r>
              <a:rPr lang="en-US" sz="3600" smtClean="0">
                <a:latin typeface="Comic Sans MS" pitchFamily="66" charset="0"/>
                <a:cs typeface="Times New Roman" pitchFamily="18" charset="0"/>
              </a:rPr>
              <a:t> </a:t>
            </a:r>
          </a:p>
        </p:txBody>
      </p:sp>
      <p:sp>
        <p:nvSpPr>
          <p:cNvPr id="41987" name="Rectangle 3"/>
          <p:cNvSpPr>
            <a:spLocks noChangeArrowheads="1"/>
          </p:cNvSpPr>
          <p:nvPr/>
        </p:nvSpPr>
        <p:spPr bwMode="auto">
          <a:xfrm>
            <a:off x="0" y="2514600"/>
            <a:ext cx="9144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400" b="1">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Uniform corrosion, as the name suggests, occurs over the majority of the surface of a metal at a steady and often predictable rate </a:t>
            </a:r>
            <a:endParaRPr lang="en-US" sz="2400" b="1">
              <a:solidFill>
                <a:schemeClr val="bg1"/>
              </a:solidFill>
              <a:effectLst>
                <a:outerShdw blurRad="38100" dist="38100" dir="2700000" algn="tl">
                  <a:srgbClr val="000000"/>
                </a:outerShdw>
              </a:effectLst>
              <a:latin typeface="Times New Roman" pitchFamily="18" charset="0"/>
            </a:endParaRPr>
          </a:p>
        </p:txBody>
      </p:sp>
      <p:pic>
        <p:nvPicPr>
          <p:cNvPr id="4198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04800" y="3429000"/>
            <a:ext cx="3276600" cy="2667000"/>
          </a:xfrm>
          <a:prstGeom prst="rect">
            <a:avLst/>
          </a:prstGeom>
          <a:solidFill>
            <a:srgbClr val="FFFF0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BCBCB"/>
                  </a:outerShdw>
                </a:effectLst>
              </a14:hiddenEffects>
            </a:ext>
          </a:extLst>
        </p:spPr>
      </p:pic>
      <p:sp>
        <p:nvSpPr>
          <p:cNvPr id="8197" name="Rectangle 5"/>
          <p:cNvSpPr>
            <a:spLocks noChangeArrowheads="1"/>
          </p:cNvSpPr>
          <p:nvPr/>
        </p:nvSpPr>
        <p:spPr bwMode="auto">
          <a:xfrm>
            <a:off x="0" y="2438400"/>
            <a:ext cx="9144000" cy="63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r>
              <a:rPr lang="en-US" sz="1200">
                <a:latin typeface="Comic Sans MS" pitchFamily="66" charset="0"/>
                <a:ea typeface="Arial Unicode MS" pitchFamily="34" charset="-128"/>
                <a:cs typeface="Arial Unicode MS" pitchFamily="34" charset="-128"/>
              </a:rPr>
              <a:t> </a:t>
            </a:r>
            <a:endParaRPr lang="en-US" sz="1200">
              <a:latin typeface="Arial Unicode MS" pitchFamily="34" charset="-128"/>
              <a:ea typeface="Arial Unicode MS" pitchFamily="34" charset="-128"/>
              <a:cs typeface="Arial Unicode MS" pitchFamily="34" charset="-128"/>
            </a:endParaRPr>
          </a:p>
          <a:p>
            <a:pPr eaLnBrk="0" hangingPunct="0"/>
            <a:endParaRPr lang="en-US" sz="2400">
              <a:latin typeface="Times New Roman" pitchFamily="18" charset="0"/>
            </a:endParaRPr>
          </a:p>
        </p:txBody>
      </p:sp>
      <p:sp>
        <p:nvSpPr>
          <p:cNvPr id="41990" name="Text Box 6"/>
          <p:cNvSpPr txBox="1">
            <a:spLocks noChangeArrowheads="1"/>
          </p:cNvSpPr>
          <p:nvPr/>
        </p:nvSpPr>
        <p:spPr bwMode="auto">
          <a:xfrm>
            <a:off x="381000" y="6248400"/>
            <a:ext cx="2743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2400" b="1">
                <a:solidFill>
                  <a:srgbClr val="FFFF00"/>
                </a:solidFill>
                <a:effectLst>
                  <a:outerShdw blurRad="38100" dist="38100" dir="2700000" algn="tl">
                    <a:srgbClr val="000000"/>
                  </a:outerShdw>
                </a:effectLst>
                <a:latin typeface="Times New Roman" pitchFamily="18" charset="0"/>
                <a:cs typeface="Times New Roman" pitchFamily="18" charset="0"/>
              </a:rPr>
              <a:t>Schematic</a:t>
            </a:r>
            <a:r>
              <a:rPr lang="en-US" sz="2400">
                <a:solidFill>
                  <a:srgbClr val="FFFF00"/>
                </a:solidFill>
                <a:latin typeface="Times New Roman" pitchFamily="18" charset="0"/>
              </a:rPr>
              <a:t> </a:t>
            </a:r>
          </a:p>
        </p:txBody>
      </p:sp>
      <p:sp>
        <p:nvSpPr>
          <p:cNvPr id="41991" name="Rectangle 7"/>
          <p:cNvSpPr>
            <a:spLocks noChangeArrowheads="1"/>
          </p:cNvSpPr>
          <p:nvPr/>
        </p:nvSpPr>
        <p:spPr bwMode="auto">
          <a:xfrm>
            <a:off x="0" y="1447800"/>
            <a:ext cx="9144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GB" sz="2400" b="1">
                <a:solidFill>
                  <a:srgbClr val="FFFF00"/>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Group I  </a:t>
            </a:r>
          </a:p>
          <a:p>
            <a:pPr algn="ctr">
              <a:defRPr/>
            </a:pPr>
            <a:r>
              <a:rPr lang="en-GB" sz="2400" b="1">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Those, which can usually be distinguished by the naked eyes</a:t>
            </a:r>
            <a:endParaRPr lang="en-US" sz="2400" b="1">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endParaRPr>
          </a:p>
        </p:txBody>
      </p:sp>
      <p:pic>
        <p:nvPicPr>
          <p:cNvPr id="41993" name="Picture 9" descr="1795S78">
            <a:hlinkClick r:id="rId5"/>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657600" y="3810000"/>
            <a:ext cx="28956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95" name="Picture 11" descr="uniform2">
            <a:hlinkClick r:id="rId7"/>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553200" y="3810000"/>
            <a:ext cx="2590800" cy="200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96" name="Text Box 12"/>
          <p:cNvSpPr txBox="1">
            <a:spLocks noChangeArrowheads="1"/>
          </p:cNvSpPr>
          <p:nvPr/>
        </p:nvSpPr>
        <p:spPr bwMode="auto">
          <a:xfrm>
            <a:off x="5181600" y="6172200"/>
            <a:ext cx="2743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2400" b="1">
                <a:solidFill>
                  <a:srgbClr val="FFFF00"/>
                </a:solidFill>
                <a:effectLst>
                  <a:outerShdw blurRad="38100" dist="38100" dir="2700000" algn="tl">
                    <a:srgbClr val="000000"/>
                  </a:outerShdw>
                </a:effectLst>
                <a:latin typeface="Times New Roman" pitchFamily="18" charset="0"/>
                <a:cs typeface="Times New Roman" pitchFamily="18" charset="0"/>
              </a:rPr>
              <a:t>Actual</a:t>
            </a:r>
            <a:r>
              <a:rPr lang="en-US" sz="2400">
                <a:solidFill>
                  <a:srgbClr val="FFFF00"/>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box(out)">
                                      <p:cBhvr>
                                        <p:cTn id="7" dur="500"/>
                                        <p:tgtEl>
                                          <p:spTgt spid="4198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1991"/>
                                        </p:tgtEl>
                                        <p:attrNameLst>
                                          <p:attrName>style.visibility</p:attrName>
                                        </p:attrNameLst>
                                      </p:cBhvr>
                                      <p:to>
                                        <p:strVal val="visible"/>
                                      </p:to>
                                    </p:set>
                                    <p:animEffect transition="in" filter="box(out)">
                                      <p:cBhvr>
                                        <p:cTn id="12" dur="500"/>
                                        <p:tgtEl>
                                          <p:spTgt spid="419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41987">
                                            <p:txEl>
                                              <p:pRg st="0" end="0"/>
                                            </p:txEl>
                                          </p:spTgt>
                                        </p:tgtEl>
                                        <p:attrNameLst>
                                          <p:attrName>style.visibility</p:attrName>
                                        </p:attrNameLst>
                                      </p:cBhvr>
                                      <p:to>
                                        <p:strVal val="visible"/>
                                      </p:to>
                                    </p:set>
                                    <p:animEffect transition="in" filter="box(out)">
                                      <p:cBhvr>
                                        <p:cTn id="17" dur="500"/>
                                        <p:tgtEl>
                                          <p:spTgt spid="4198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32" fill="hold" nodeType="clickEffect">
                                  <p:stCondLst>
                                    <p:cond delay="0"/>
                                  </p:stCondLst>
                                  <p:childTnLst>
                                    <p:set>
                                      <p:cBhvr>
                                        <p:cTn id="21" dur="1" fill="hold">
                                          <p:stCondLst>
                                            <p:cond delay="0"/>
                                          </p:stCondLst>
                                        </p:cTn>
                                        <p:tgtEl>
                                          <p:spTgt spid="41988"/>
                                        </p:tgtEl>
                                        <p:attrNameLst>
                                          <p:attrName>style.visibility</p:attrName>
                                        </p:attrNameLst>
                                      </p:cBhvr>
                                      <p:to>
                                        <p:strVal val="visible"/>
                                      </p:to>
                                    </p:set>
                                    <p:animEffect transition="in" filter="diamond(out)">
                                      <p:cBhvr>
                                        <p:cTn id="22" dur="1000"/>
                                        <p:tgtEl>
                                          <p:spTgt spid="419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1990">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nodeType="clickEffect">
                                  <p:stCondLst>
                                    <p:cond delay="0"/>
                                  </p:stCondLst>
                                  <p:childTnLst>
                                    <p:set>
                                      <p:cBhvr>
                                        <p:cTn id="30" dur="1" fill="hold">
                                          <p:stCondLst>
                                            <p:cond delay="0"/>
                                          </p:stCondLst>
                                        </p:cTn>
                                        <p:tgtEl>
                                          <p:spTgt spid="41993"/>
                                        </p:tgtEl>
                                        <p:attrNameLst>
                                          <p:attrName>style.visibility</p:attrName>
                                        </p:attrNameLst>
                                      </p:cBhvr>
                                      <p:to>
                                        <p:strVal val="visible"/>
                                      </p:to>
                                    </p:set>
                                    <p:anim calcmode="lin" valueType="num">
                                      <p:cBhvr additive="base">
                                        <p:cTn id="31" dur="1000" fill="hold"/>
                                        <p:tgtEl>
                                          <p:spTgt spid="41993"/>
                                        </p:tgtEl>
                                        <p:attrNameLst>
                                          <p:attrName>ppt_x</p:attrName>
                                        </p:attrNameLst>
                                      </p:cBhvr>
                                      <p:tavLst>
                                        <p:tav tm="0">
                                          <p:val>
                                            <p:strVal val="#ppt_x"/>
                                          </p:val>
                                        </p:tav>
                                        <p:tav tm="100000">
                                          <p:val>
                                            <p:strVal val="#ppt_x"/>
                                          </p:val>
                                        </p:tav>
                                      </p:tavLst>
                                    </p:anim>
                                    <p:anim calcmode="lin" valueType="num">
                                      <p:cBhvr additive="base">
                                        <p:cTn id="32" dur="1000" fill="hold"/>
                                        <p:tgtEl>
                                          <p:spTgt spid="4199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2" fill="hold" nodeType="clickEffect">
                                  <p:stCondLst>
                                    <p:cond delay="0"/>
                                  </p:stCondLst>
                                  <p:childTnLst>
                                    <p:set>
                                      <p:cBhvr>
                                        <p:cTn id="36" dur="1" fill="hold">
                                          <p:stCondLst>
                                            <p:cond delay="0"/>
                                          </p:stCondLst>
                                        </p:cTn>
                                        <p:tgtEl>
                                          <p:spTgt spid="41995"/>
                                        </p:tgtEl>
                                        <p:attrNameLst>
                                          <p:attrName>style.visibility</p:attrName>
                                        </p:attrNameLst>
                                      </p:cBhvr>
                                      <p:to>
                                        <p:strVal val="visible"/>
                                      </p:to>
                                    </p:set>
                                    <p:anim calcmode="lin" valueType="num">
                                      <p:cBhvr additive="base">
                                        <p:cTn id="37" dur="1000" fill="hold"/>
                                        <p:tgtEl>
                                          <p:spTgt spid="41995"/>
                                        </p:tgtEl>
                                        <p:attrNameLst>
                                          <p:attrName>ppt_x</p:attrName>
                                        </p:attrNameLst>
                                      </p:cBhvr>
                                      <p:tavLst>
                                        <p:tav tm="0">
                                          <p:val>
                                            <p:strVal val="1+#ppt_w/2"/>
                                          </p:val>
                                        </p:tav>
                                        <p:tav tm="100000">
                                          <p:val>
                                            <p:strVal val="#ppt_x"/>
                                          </p:val>
                                        </p:tav>
                                      </p:tavLst>
                                    </p:anim>
                                    <p:anim calcmode="lin" valueType="num">
                                      <p:cBhvr additive="base">
                                        <p:cTn id="38" dur="1000" fill="hold"/>
                                        <p:tgtEl>
                                          <p:spTgt spid="4199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autoUpdateAnimBg="0"/>
      <p:bldP spid="41991" grpId="0"/>
      <p:bldP spid="419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274638"/>
            <a:ext cx="8077200" cy="792162"/>
          </a:xfrm>
        </p:spPr>
        <p:txBody>
          <a:bodyPr/>
          <a:lstStyle/>
          <a:p>
            <a:pPr eaLnBrk="1" hangingPunct="1">
              <a:defRPr/>
            </a:pPr>
            <a:r>
              <a:rPr lang="en-US" sz="4000" b="1" smtClean="0">
                <a:solidFill>
                  <a:srgbClr val="FFFF00"/>
                </a:solidFill>
                <a:effectLst>
                  <a:outerShdw blurRad="38100" dist="38100" dir="2700000" algn="tl">
                    <a:srgbClr val="000000"/>
                  </a:outerShdw>
                </a:effectLst>
                <a:cs typeface="Times New Roman" pitchFamily="18" charset="0"/>
              </a:rPr>
              <a:t>Uniform Corrosion</a:t>
            </a:r>
          </a:p>
        </p:txBody>
      </p:sp>
      <p:sp>
        <p:nvSpPr>
          <p:cNvPr id="25604" name="Rectangle 4"/>
          <p:cNvSpPr>
            <a:spLocks noGrp="1" noChangeArrowheads="1"/>
          </p:cNvSpPr>
          <p:nvPr>
            <p:ph type="body" idx="1"/>
          </p:nvPr>
        </p:nvSpPr>
        <p:spPr>
          <a:xfrm>
            <a:off x="457200" y="1219200"/>
            <a:ext cx="8229600" cy="5410200"/>
          </a:xfrm>
        </p:spPr>
        <p:txBody>
          <a:bodyPr/>
          <a:lstStyle/>
          <a:p>
            <a:pPr eaLnBrk="1" hangingPunct="1">
              <a:defRPr/>
            </a:pPr>
            <a:r>
              <a:rPr lang="en-US" smtClean="0">
                <a:solidFill>
                  <a:schemeClr val="bg1"/>
                </a:solidFill>
                <a:effectLst>
                  <a:outerShdw blurRad="38100" dist="38100" dir="2700000" algn="tl">
                    <a:srgbClr val="000000"/>
                  </a:outerShdw>
                </a:effectLst>
              </a:rPr>
              <a:t>Technically this can be easily assessed by laboratory experiments, or even during service, and necessary allowance in thickness can be given to take care of the metal loss during service</a:t>
            </a:r>
          </a:p>
          <a:p>
            <a:pPr eaLnBrk="1" hangingPunct="1">
              <a:buFontTx/>
              <a:buNone/>
              <a:defRPr/>
            </a:pPr>
            <a:r>
              <a:rPr lang="en-US" sz="2000" b="1" smtClean="0">
                <a:solidFill>
                  <a:schemeClr val="bg1"/>
                </a:solidFill>
                <a:effectLst>
                  <a:outerShdw blurRad="38100" dist="38100" dir="2700000" algn="tl">
                    <a:srgbClr val="000000"/>
                  </a:outerShdw>
                </a:effectLst>
              </a:rPr>
              <a:t>     </a:t>
            </a:r>
            <a:r>
              <a:rPr lang="en-US" sz="2000" b="1" smtClean="0">
                <a:solidFill>
                  <a:srgbClr val="FFFF00"/>
                </a:solidFill>
                <a:effectLst>
                  <a:outerShdw blurRad="38100" dist="38100" dir="2700000" algn="tl">
                    <a:srgbClr val="000000"/>
                  </a:outerShdw>
                </a:effectLst>
              </a:rPr>
              <a:t>For Example, </a:t>
            </a:r>
          </a:p>
          <a:p>
            <a:pPr eaLnBrk="1" hangingPunct="1">
              <a:defRPr/>
            </a:pPr>
            <a:endParaRPr lang="en-US" sz="2000" b="1" smtClean="0">
              <a:solidFill>
                <a:srgbClr val="FFFF00"/>
              </a:solidFill>
              <a:effectLst>
                <a:outerShdw blurRad="38100" dist="38100" dir="2700000" algn="tl">
                  <a:srgbClr val="000000"/>
                </a:outerShdw>
              </a:effectLst>
            </a:endParaRPr>
          </a:p>
          <a:p>
            <a:pPr eaLnBrk="1" hangingPunct="1">
              <a:buFontTx/>
              <a:buNone/>
              <a:defRPr/>
            </a:pPr>
            <a:r>
              <a:rPr lang="en-US" sz="2400" b="1" smtClean="0">
                <a:solidFill>
                  <a:schemeClr val="bg1"/>
                </a:solidFill>
                <a:effectLst>
                  <a:outerShdw blurRad="38100" dist="38100" dir="2700000" algn="tl">
                    <a:srgbClr val="000000"/>
                  </a:outerShdw>
                </a:effectLst>
              </a:rPr>
              <a:t>    </a:t>
            </a:r>
            <a:r>
              <a:rPr lang="en-US" sz="2400" smtClean="0">
                <a:solidFill>
                  <a:srgbClr val="00FF00"/>
                </a:solidFill>
                <a:effectLst>
                  <a:outerShdw blurRad="38100" dist="38100" dir="2700000" algn="tl">
                    <a:srgbClr val="000000"/>
                  </a:outerShdw>
                </a:effectLst>
              </a:rPr>
              <a:t>Knowing that a particular material has a general corrosion rate of 12 mpy, a corrosion allowance of 0.125” added to the thickness required for  design condition will</a:t>
            </a:r>
            <a:r>
              <a:rPr lang="en-US" sz="2400" smtClean="0">
                <a:solidFill>
                  <a:schemeClr val="bg1"/>
                </a:solidFill>
                <a:effectLst>
                  <a:outerShdw blurRad="38100" dist="38100" dir="2700000" algn="tl">
                    <a:srgbClr val="000000"/>
                  </a:outerShdw>
                </a:effectLst>
              </a:rPr>
              <a:t> give about </a:t>
            </a:r>
            <a:r>
              <a:rPr lang="en-US" sz="2400" smtClean="0">
                <a:solidFill>
                  <a:srgbClr val="FFFF00"/>
                </a:solidFill>
                <a:effectLst>
                  <a:outerShdw blurRad="38100" dist="38100" dir="2700000" algn="tl">
                    <a:srgbClr val="000000"/>
                  </a:outerShdw>
                </a:effectLst>
              </a:rPr>
              <a:t>ten years’ life</a:t>
            </a:r>
            <a:r>
              <a:rPr lang="en-US" sz="2400" smtClean="0">
                <a:solidFill>
                  <a:schemeClr val="bg1"/>
                </a:solidFill>
                <a:effectLst>
                  <a:outerShdw blurRad="38100" dist="38100" dir="2700000" algn="tl">
                    <a:srgbClr val="000000"/>
                  </a:outerShdw>
                </a:effectLst>
              </a:rPr>
              <a:t> </a:t>
            </a:r>
            <a:r>
              <a:rPr lang="en-US" sz="2400" smtClean="0">
                <a:solidFill>
                  <a:srgbClr val="00FF00"/>
                </a:solidFill>
                <a:effectLst>
                  <a:outerShdw blurRad="38100" dist="38100" dir="2700000" algn="tl">
                    <a:srgbClr val="000000"/>
                  </a:outerShdw>
                </a:effectLst>
              </a:rPr>
              <a:t>before corrosion encroaches upon the mechanical integrity of the vessel</a:t>
            </a:r>
          </a:p>
          <a:p>
            <a:pPr eaLnBrk="1" hangingPunct="1">
              <a:defRPr/>
            </a:pPr>
            <a:endParaRPr lang="en-US" sz="2400" smtClean="0">
              <a:solidFill>
                <a:srgbClr val="00FF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wipe(left)">
                                      <p:cBhvr>
                                        <p:cTn id="7" dur="500"/>
                                        <p:tgtEl>
                                          <p:spTgt spid="256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4">
                                            <p:txEl>
                                              <p:pRg st="1" end="1"/>
                                            </p:txEl>
                                          </p:spTgt>
                                        </p:tgtEl>
                                        <p:attrNameLst>
                                          <p:attrName>style.visibility</p:attrName>
                                        </p:attrNameLst>
                                      </p:cBhvr>
                                      <p:to>
                                        <p:strVal val="visible"/>
                                      </p:to>
                                    </p:set>
                                    <p:animEffect transition="in" filter="wipe(left)">
                                      <p:cBhvr>
                                        <p:cTn id="12" dur="500"/>
                                        <p:tgtEl>
                                          <p:spTgt spid="2560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4">
                                            <p:txEl>
                                              <p:pRg st="3" end="3"/>
                                            </p:txEl>
                                          </p:spTgt>
                                        </p:tgtEl>
                                        <p:attrNameLst>
                                          <p:attrName>style.visibility</p:attrName>
                                        </p:attrNameLst>
                                      </p:cBhvr>
                                      <p:to>
                                        <p:strVal val="visible"/>
                                      </p:to>
                                    </p:set>
                                    <p:animEffect transition="in" filter="wipe(left)">
                                      <p:cBhvr>
                                        <p:cTn id="17" dur="500"/>
                                        <p:tgtEl>
                                          <p:spTgt spid="256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43000" y="0"/>
            <a:ext cx="7696200" cy="762000"/>
          </a:xfrm>
        </p:spPr>
        <p:txBody>
          <a:bodyPr/>
          <a:lstStyle/>
          <a:p>
            <a:pPr eaLnBrk="1" hangingPunct="1">
              <a:defRPr/>
            </a:pPr>
            <a:r>
              <a:rPr lang="en-US" sz="3600" b="1" smtClean="0">
                <a:solidFill>
                  <a:srgbClr val="FFFF00"/>
                </a:solidFill>
                <a:effectLst>
                  <a:outerShdw blurRad="38100" dist="38100" dir="2700000" algn="tl">
                    <a:srgbClr val="000000"/>
                  </a:outerShdw>
                </a:effectLst>
              </a:rPr>
              <a:t>Control of Uniform Corrosion</a:t>
            </a:r>
          </a:p>
        </p:txBody>
      </p:sp>
      <p:sp>
        <p:nvSpPr>
          <p:cNvPr id="43011" name="Rectangle 3"/>
          <p:cNvSpPr>
            <a:spLocks noChangeArrowheads="1"/>
          </p:cNvSpPr>
          <p:nvPr/>
        </p:nvSpPr>
        <p:spPr bwMode="auto">
          <a:xfrm>
            <a:off x="0" y="1066800"/>
            <a:ext cx="9144000" cy="1128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Uniform corrosion can be slowed or stopped by using the following </a:t>
            </a:r>
            <a:r>
              <a:rPr lang="en-US" sz="2800">
                <a:solidFill>
                  <a:srgbClr val="00FF00"/>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SEVEN </a:t>
            </a:r>
            <a:r>
              <a:rPr lang="en-US" sz="2800">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basic facts</a:t>
            </a:r>
            <a:endParaRPr lang="en-US" sz="1200">
              <a:solidFill>
                <a:schemeClr val="bg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a:p>
            <a:pPr algn="just" eaLnBrk="0" hangingPunct="0">
              <a:defRPr/>
            </a:pPr>
            <a:r>
              <a:rPr lang="en-US" sz="1200">
                <a:solidFill>
                  <a:schemeClr val="bg1"/>
                </a:solidFill>
                <a:effectLst>
                  <a:outerShdw blurRad="38100" dist="38100" dir="2700000" algn="tl">
                    <a:srgbClr val="000000"/>
                  </a:outerShdw>
                </a:effectLst>
                <a:latin typeface="Comic Sans MS" pitchFamily="66" charset="0"/>
                <a:ea typeface="Arial Unicode MS" pitchFamily="34" charset="-128"/>
                <a:cs typeface="Arial Unicode MS" pitchFamily="34" charset="-128"/>
              </a:rPr>
              <a:t> </a:t>
            </a:r>
            <a:endParaRPr lang="en-US" sz="2400">
              <a:solidFill>
                <a:schemeClr val="bg1"/>
              </a:solidFill>
              <a:effectLst>
                <a:outerShdw blurRad="38100" dist="38100" dir="2700000" algn="tl">
                  <a:srgbClr val="000000"/>
                </a:outerShdw>
              </a:effectLst>
              <a:latin typeface="Times New Roman" pitchFamily="18" charset="0"/>
            </a:endParaRPr>
          </a:p>
        </p:txBody>
      </p:sp>
      <p:sp>
        <p:nvSpPr>
          <p:cNvPr id="43012" name="Rectangle 4"/>
          <p:cNvSpPr>
            <a:spLocks noChangeArrowheads="1"/>
          </p:cNvSpPr>
          <p:nvPr/>
        </p:nvSpPr>
        <p:spPr bwMode="auto">
          <a:xfrm>
            <a:off x="304800" y="2133600"/>
            <a:ext cx="8839200" cy="4473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indent="-228600">
              <a:tabLst>
                <a:tab pos="1181100" algn="l"/>
              </a:tabLst>
              <a:defRPr/>
            </a:pPr>
            <a:r>
              <a:rPr lang="en-US" sz="2000">
                <a:latin typeface="Times New Roman" pitchFamily="18" charset="0"/>
                <a:cs typeface="Times New Roman" pitchFamily="18" charset="0"/>
              </a:rPr>
              <a:t>     </a:t>
            </a:r>
            <a:r>
              <a:rPr lang="en-US" sz="2400">
                <a:solidFill>
                  <a:schemeClr val="bg1"/>
                </a:solidFill>
                <a:effectLst>
                  <a:outerShdw blurRad="38100" dist="38100" dir="2700000" algn="tl">
                    <a:srgbClr val="000000"/>
                  </a:outerShdw>
                </a:effectLst>
                <a:latin typeface="Times New Roman" pitchFamily="18" charset="0"/>
                <a:cs typeface="Times New Roman" pitchFamily="18" charset="0"/>
              </a:rPr>
              <a:t>1. </a:t>
            </a:r>
            <a:r>
              <a:rPr lang="en-US" sz="2400">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Slow down or stop the movement of electrons</a:t>
            </a:r>
          </a:p>
          <a:p>
            <a:pPr indent="-228600" eaLnBrk="0" hangingPunct="0">
              <a:tabLst>
                <a:tab pos="1181100" algn="l"/>
              </a:tabLst>
              <a:defRPr/>
            </a:pPr>
            <a:r>
              <a:rPr lang="en-US" sz="2400">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 </a:t>
            </a:r>
          </a:p>
          <a:p>
            <a:pPr indent="-228600" eaLnBrk="0" hangingPunct="0">
              <a:tabLst>
                <a:tab pos="1181100" algn="l"/>
              </a:tabLst>
              <a:defRPr/>
            </a:pPr>
            <a:r>
              <a:rPr lang="en-US" sz="240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00FF00"/>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i.</a:t>
            </a:r>
            <a:r>
              <a:rPr lang="en-US" sz="2400">
                <a:solidFill>
                  <a:srgbClr val="00FF00"/>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00FF00"/>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Coat the surface with a non-conducting medium such as paint,     lacquer or oil</a:t>
            </a:r>
          </a:p>
          <a:p>
            <a:pPr indent="-228600" eaLnBrk="0" hangingPunct="0">
              <a:tabLst>
                <a:tab pos="1181100" algn="l"/>
              </a:tabLst>
              <a:defRPr/>
            </a:pPr>
            <a:r>
              <a:rPr lang="en-US" sz="240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400">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ii.</a:t>
            </a:r>
            <a:r>
              <a:rPr lang="en-US" sz="240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400">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Reduce the conductivity of the solution in contact with the       metal an extreme case being to keep it dry. Wash away conductive pollutants regularly.</a:t>
            </a:r>
          </a:p>
          <a:p>
            <a:pPr indent="-228600" eaLnBrk="0" hangingPunct="0">
              <a:tabLst>
                <a:tab pos="1181100" algn="l"/>
              </a:tabLst>
              <a:defRPr/>
            </a:pPr>
            <a:endParaRPr lang="en-US" sz="2400">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endParaRPr>
          </a:p>
          <a:p>
            <a:pPr indent="-228600" eaLnBrk="0" hangingPunct="0">
              <a:tabLst>
                <a:tab pos="1181100" algn="l"/>
              </a:tabLst>
              <a:defRPr/>
            </a:pPr>
            <a:r>
              <a:rPr lang="en-US" sz="2400">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    2.</a:t>
            </a:r>
            <a:r>
              <a:rPr lang="en-US" sz="240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00FF00"/>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00FF00"/>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Apply a current to the material. (Cathodic Protection)</a:t>
            </a:r>
          </a:p>
          <a:p>
            <a:pPr indent="-228600" eaLnBrk="0" hangingPunct="0">
              <a:tabLst>
                <a:tab pos="1181100" algn="l"/>
              </a:tabLst>
              <a:defRPr/>
            </a:pPr>
            <a:endParaRPr lang="en-US" sz="2400">
              <a:solidFill>
                <a:schemeClr val="bg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endParaRPr>
          </a:p>
          <a:p>
            <a:pPr indent="-228600" eaLnBrk="0" hangingPunct="0">
              <a:tabLst>
                <a:tab pos="1181100" algn="l"/>
              </a:tabLst>
              <a:defRPr/>
            </a:pPr>
            <a:r>
              <a:rPr lang="en-US" sz="2400">
                <a:solidFill>
                  <a:schemeClr val="bg1"/>
                </a:solidFill>
                <a:effectLst>
                  <a:outerShdw blurRad="38100" dist="38100" dir="2700000" algn="tl">
                    <a:srgbClr val="000000"/>
                  </a:outerShdw>
                </a:effectLst>
                <a:latin typeface="Times New Roman" pitchFamily="18" charset="0"/>
                <a:cs typeface="Times New Roman" pitchFamily="18" charset="0"/>
              </a:rPr>
              <a:t>    3.  Slow down or stop oxygen from reaching the surface. Difficult to   do completely but coating can help.</a:t>
            </a:r>
            <a:r>
              <a:rPr lang="en-US" sz="2400">
                <a:solidFill>
                  <a:schemeClr val="bg1"/>
                </a:solidFill>
                <a:effectLst>
                  <a:outerShdw blurRad="38100" dist="38100" dir="2700000" algn="tl">
                    <a:srgbClr val="000000"/>
                  </a:outerShdw>
                </a:effectLst>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box(out)">
                                      <p:cBhvr>
                                        <p:cTn id="7" dur="500"/>
                                        <p:tgtEl>
                                          <p:spTgt spid="430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wipe(left)">
                                      <p:cBhvr>
                                        <p:cTn id="12" dur="500"/>
                                        <p:tgtEl>
                                          <p:spTgt spid="430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wipe(left)">
                                      <p:cBhvr>
                                        <p:cTn id="17" dur="500"/>
                                        <p:tgtEl>
                                          <p:spTgt spid="430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2">
                                            <p:txEl>
                                              <p:pRg st="0" end="0"/>
                                            </p:txEl>
                                          </p:spTgt>
                                        </p:tgtEl>
                                        <p:attrNameLst>
                                          <p:attrName>style.visibility</p:attrName>
                                        </p:attrNameLst>
                                      </p:cBhvr>
                                      <p:to>
                                        <p:strVal val="visible"/>
                                      </p:to>
                                    </p:set>
                                    <p:animEffect transition="in" filter="wipe(left)">
                                      <p:cBhvr>
                                        <p:cTn id="22" dur="500"/>
                                        <p:tgtEl>
                                          <p:spTgt spid="4301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012">
                                            <p:txEl>
                                              <p:pRg st="1" end="1"/>
                                            </p:txEl>
                                          </p:spTgt>
                                        </p:tgtEl>
                                        <p:attrNameLst>
                                          <p:attrName>style.visibility</p:attrName>
                                        </p:attrNameLst>
                                      </p:cBhvr>
                                      <p:to>
                                        <p:strVal val="visible"/>
                                      </p:to>
                                    </p:set>
                                    <p:animEffect transition="in" filter="wipe(left)">
                                      <p:cBhvr>
                                        <p:cTn id="27" dur="500"/>
                                        <p:tgtEl>
                                          <p:spTgt spid="43012">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012">
                                            <p:txEl>
                                              <p:pRg st="2" end="2"/>
                                            </p:txEl>
                                          </p:spTgt>
                                        </p:tgtEl>
                                        <p:attrNameLst>
                                          <p:attrName>style.visibility</p:attrName>
                                        </p:attrNameLst>
                                      </p:cBhvr>
                                      <p:to>
                                        <p:strVal val="visible"/>
                                      </p:to>
                                    </p:set>
                                    <p:animEffect transition="in" filter="wipe(left)">
                                      <p:cBhvr>
                                        <p:cTn id="32" dur="500"/>
                                        <p:tgtEl>
                                          <p:spTgt spid="43012">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3012">
                                            <p:txEl>
                                              <p:pRg st="3" end="3"/>
                                            </p:txEl>
                                          </p:spTgt>
                                        </p:tgtEl>
                                        <p:attrNameLst>
                                          <p:attrName>style.visibility</p:attrName>
                                        </p:attrNameLst>
                                      </p:cBhvr>
                                      <p:to>
                                        <p:strVal val="visible"/>
                                      </p:to>
                                    </p:set>
                                    <p:animEffect transition="in" filter="wipe(left)">
                                      <p:cBhvr>
                                        <p:cTn id="37" dur="500"/>
                                        <p:tgtEl>
                                          <p:spTgt spid="43012">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3012">
                                            <p:txEl>
                                              <p:pRg st="5" end="5"/>
                                            </p:txEl>
                                          </p:spTgt>
                                        </p:tgtEl>
                                        <p:attrNameLst>
                                          <p:attrName>style.visibility</p:attrName>
                                        </p:attrNameLst>
                                      </p:cBhvr>
                                      <p:to>
                                        <p:strVal val="visible"/>
                                      </p:to>
                                    </p:set>
                                    <p:animEffect transition="in" filter="wipe(left)">
                                      <p:cBhvr>
                                        <p:cTn id="42" dur="500"/>
                                        <p:tgtEl>
                                          <p:spTgt spid="43012">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3012">
                                            <p:txEl>
                                              <p:pRg st="7" end="7"/>
                                            </p:txEl>
                                          </p:spTgt>
                                        </p:tgtEl>
                                        <p:attrNameLst>
                                          <p:attrName>style.visibility</p:attrName>
                                        </p:attrNameLst>
                                      </p:cBhvr>
                                      <p:to>
                                        <p:strVal val="visible"/>
                                      </p:to>
                                    </p:set>
                                    <p:animEffect transition="in" filter="wipe(left)">
                                      <p:cBhvr>
                                        <p:cTn id="47" dur="500"/>
                                        <p:tgtEl>
                                          <p:spTgt spid="430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autoUpdateAnimBg="0"/>
      <p:bldP spid="43011" grpId="0" build="p" autoUpdateAnimBg="0"/>
      <p:bldP spid="43012" grpId="0" build="p"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3627</TotalTime>
  <Words>3045</Words>
  <Application>Microsoft Office PowerPoint</Application>
  <PresentationFormat>On-screen Show (4:3)</PresentationFormat>
  <Paragraphs>538</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Default Design</vt:lpstr>
      <vt:lpstr>Manifestation of corrosion:  a key to control corrosion</vt:lpstr>
      <vt:lpstr>WE WILL UNDERSTAND ABOUT…</vt:lpstr>
      <vt:lpstr>  FORMS OF CORROSION (IDENTIFY AS CORROSION APPEARS AND CONTROL)  </vt:lpstr>
      <vt:lpstr>Corrosion Manifestation - Schematic</vt:lpstr>
      <vt:lpstr>Pie Chart summary of 363 failures cases investigated in  chemical industries </vt:lpstr>
      <vt:lpstr>Corrosion Manifestation Category</vt:lpstr>
      <vt:lpstr>Uniform Corrosion  (30% of Failures) </vt:lpstr>
      <vt:lpstr>Uniform Corrosion</vt:lpstr>
      <vt:lpstr>Control of Uniform Corrosion</vt:lpstr>
      <vt:lpstr>Control of Uniform Corrosion</vt:lpstr>
      <vt:lpstr>Slide 11</vt:lpstr>
      <vt:lpstr>Slide 12</vt:lpstr>
      <vt:lpstr>Localised Corrosion  (70% of failures) </vt:lpstr>
      <vt:lpstr>Slide 14</vt:lpstr>
      <vt:lpstr>Oxygen Pits</vt:lpstr>
      <vt:lpstr>Slide 16</vt:lpstr>
      <vt:lpstr>"Pitting Factor"</vt:lpstr>
      <vt:lpstr>Effect of Certain Parameters on Initiation to pit</vt:lpstr>
      <vt:lpstr>Control Over Pitting Corrosion </vt:lpstr>
      <vt:lpstr>Crevice Corrosion</vt:lpstr>
      <vt:lpstr>Crevice Corrosion on Screws</vt:lpstr>
      <vt:lpstr>Crevice – Deposit – Gasket Corrosion</vt:lpstr>
      <vt:lpstr>Crevices in Fabrication Process</vt:lpstr>
      <vt:lpstr>Define- Crevice Design</vt:lpstr>
      <vt:lpstr>Control of Crevice Corrosion</vt:lpstr>
      <vt:lpstr>Control of Crevice Corrosion</vt:lpstr>
      <vt:lpstr>Control Crevice Corrosion</vt:lpstr>
      <vt:lpstr>GALVANIC CORROSION </vt:lpstr>
      <vt:lpstr>Slide 29</vt:lpstr>
      <vt:lpstr>Slide 30</vt:lpstr>
      <vt:lpstr>GALVANIC CORROSION</vt:lpstr>
      <vt:lpstr>Slide 32</vt:lpstr>
      <vt:lpstr>Control of Thermo-Galvanic Corrosion</vt:lpstr>
      <vt:lpstr>Dealloying</vt:lpstr>
      <vt:lpstr>Combination of Alloys and the Environment Subject to Dealloying and Elements Preferentially Removed </vt:lpstr>
      <vt:lpstr>Control - Dealloying</vt:lpstr>
      <vt:lpstr>Intergranular Corrosion </vt:lpstr>
      <vt:lpstr>Intergranular Corrosion </vt:lpstr>
      <vt:lpstr>Slide 39</vt:lpstr>
      <vt:lpstr>Control for Austenitic Stainless Steels</vt:lpstr>
      <vt:lpstr>Erosion-Corrosion: Cavitation: Fretting</vt:lpstr>
      <vt:lpstr>Erosion-Corrosion: Cavitation: Fretting</vt:lpstr>
      <vt:lpstr>Erosion-Corrosion</vt:lpstr>
      <vt:lpstr>Slide 44</vt:lpstr>
      <vt:lpstr> Erosion – Corrosion  (Control)  </vt:lpstr>
      <vt:lpstr>Cavitation</vt:lpstr>
      <vt:lpstr>Cavitation Damage  (Preventive Measures) </vt:lpstr>
      <vt:lpstr>Fretting Corrosion</vt:lpstr>
      <vt:lpstr>Fretting Corrosion (preventive remedial measures) </vt:lpstr>
      <vt:lpstr>Cracking Phenomena</vt:lpstr>
      <vt:lpstr>Stress Corrosion Cracking </vt:lpstr>
      <vt:lpstr>Stress Corrosion Cracking  (Stress Effects)</vt:lpstr>
      <vt:lpstr>Slide 53</vt:lpstr>
      <vt:lpstr>Chloride SCC Cracking On Pipe</vt:lpstr>
      <vt:lpstr>Stress Corrosion Cracking(oxidizing species ) </vt:lpstr>
      <vt:lpstr>Stress Corrosion Cracking (Metallurgical Factors) </vt:lpstr>
      <vt:lpstr>Stress Corrosion Cracking (Control) </vt:lpstr>
      <vt:lpstr>Corrosion Fatigue</vt:lpstr>
      <vt:lpstr>Corrosion-Fatigue  (Control)</vt:lpstr>
      <vt:lpstr>Epilogue</vt:lpstr>
      <vt:lpstr>So, we learnt about…</vt:lpstr>
      <vt:lpstr>Slide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Corrosion Control  &amp;  Forms of Corrosion</dc:title>
  <dc:creator>admin</dc:creator>
  <cp:lastModifiedBy>ANAM</cp:lastModifiedBy>
  <cp:revision>44</cp:revision>
  <dcterms:created xsi:type="dcterms:W3CDTF">2009-08-29T12:41:25Z</dcterms:created>
  <dcterms:modified xsi:type="dcterms:W3CDTF">2014-01-28T03:04:23Z</dcterms:modified>
</cp:coreProperties>
</file>